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27"/>
  </p:notesMasterIdLst>
  <p:handoutMasterIdLst>
    <p:handoutMasterId r:id="rId128"/>
  </p:handoutMasterIdLst>
  <p:sldIdLst>
    <p:sldId id="424" r:id="rId5"/>
    <p:sldId id="410" r:id="rId6"/>
    <p:sldId id="411" r:id="rId7"/>
    <p:sldId id="412" r:id="rId8"/>
    <p:sldId id="429" r:id="rId9"/>
    <p:sldId id="430" r:id="rId10"/>
    <p:sldId id="431" r:id="rId11"/>
    <p:sldId id="415" r:id="rId12"/>
    <p:sldId id="418" r:id="rId13"/>
    <p:sldId id="419" r:id="rId14"/>
    <p:sldId id="420" r:id="rId15"/>
    <p:sldId id="421" r:id="rId16"/>
    <p:sldId id="426" r:id="rId17"/>
    <p:sldId id="427" r:id="rId18"/>
    <p:sldId id="428" r:id="rId19"/>
    <p:sldId id="423" r:id="rId20"/>
    <p:sldId id="409" r:id="rId21"/>
    <p:sldId id="292" r:id="rId22"/>
    <p:sldId id="299" r:id="rId23"/>
    <p:sldId id="300" r:id="rId24"/>
    <p:sldId id="301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317" r:id="rId40"/>
    <p:sldId id="318" r:id="rId41"/>
    <p:sldId id="319" r:id="rId42"/>
    <p:sldId id="320" r:id="rId43"/>
    <p:sldId id="321" r:id="rId44"/>
    <p:sldId id="322" r:id="rId45"/>
    <p:sldId id="323" r:id="rId46"/>
    <p:sldId id="324" r:id="rId47"/>
    <p:sldId id="325" r:id="rId48"/>
    <p:sldId id="326" r:id="rId49"/>
    <p:sldId id="327" r:id="rId50"/>
    <p:sldId id="328" r:id="rId51"/>
    <p:sldId id="329" r:id="rId52"/>
    <p:sldId id="330" r:id="rId53"/>
    <p:sldId id="331" r:id="rId54"/>
    <p:sldId id="332" r:id="rId55"/>
    <p:sldId id="333" r:id="rId56"/>
    <p:sldId id="334" r:id="rId57"/>
    <p:sldId id="335" r:id="rId58"/>
    <p:sldId id="336" r:id="rId59"/>
    <p:sldId id="337" r:id="rId60"/>
    <p:sldId id="338" r:id="rId61"/>
    <p:sldId id="339" r:id="rId62"/>
    <p:sldId id="340" r:id="rId63"/>
    <p:sldId id="341" r:id="rId64"/>
    <p:sldId id="342" r:id="rId65"/>
    <p:sldId id="343" r:id="rId66"/>
    <p:sldId id="344" r:id="rId67"/>
    <p:sldId id="345" r:id="rId68"/>
    <p:sldId id="346" r:id="rId69"/>
    <p:sldId id="347" r:id="rId70"/>
    <p:sldId id="348" r:id="rId71"/>
    <p:sldId id="349" r:id="rId72"/>
    <p:sldId id="350" r:id="rId73"/>
    <p:sldId id="351" r:id="rId74"/>
    <p:sldId id="352" r:id="rId75"/>
    <p:sldId id="353" r:id="rId76"/>
    <p:sldId id="354" r:id="rId77"/>
    <p:sldId id="355" r:id="rId78"/>
    <p:sldId id="356" r:id="rId79"/>
    <p:sldId id="357" r:id="rId80"/>
    <p:sldId id="358" r:id="rId81"/>
    <p:sldId id="359" r:id="rId82"/>
    <p:sldId id="360" r:id="rId83"/>
    <p:sldId id="361" r:id="rId84"/>
    <p:sldId id="362" r:id="rId85"/>
    <p:sldId id="363" r:id="rId86"/>
    <p:sldId id="364" r:id="rId87"/>
    <p:sldId id="365" r:id="rId88"/>
    <p:sldId id="366" r:id="rId89"/>
    <p:sldId id="367" r:id="rId90"/>
    <p:sldId id="368" r:id="rId91"/>
    <p:sldId id="369" r:id="rId92"/>
    <p:sldId id="370" r:id="rId93"/>
    <p:sldId id="371" r:id="rId94"/>
    <p:sldId id="372" r:id="rId95"/>
    <p:sldId id="373" r:id="rId96"/>
    <p:sldId id="374" r:id="rId97"/>
    <p:sldId id="375" r:id="rId98"/>
    <p:sldId id="376" r:id="rId99"/>
    <p:sldId id="377" r:id="rId100"/>
    <p:sldId id="378" r:id="rId101"/>
    <p:sldId id="379" r:id="rId102"/>
    <p:sldId id="380" r:id="rId103"/>
    <p:sldId id="381" r:id="rId104"/>
    <p:sldId id="382" r:id="rId105"/>
    <p:sldId id="383" r:id="rId106"/>
    <p:sldId id="384" r:id="rId107"/>
    <p:sldId id="385" r:id="rId108"/>
    <p:sldId id="386" r:id="rId109"/>
    <p:sldId id="391" r:id="rId110"/>
    <p:sldId id="387" r:id="rId111"/>
    <p:sldId id="388" r:id="rId112"/>
    <p:sldId id="390" r:id="rId113"/>
    <p:sldId id="389" r:id="rId114"/>
    <p:sldId id="392" r:id="rId115"/>
    <p:sldId id="393" r:id="rId116"/>
    <p:sldId id="394" r:id="rId117"/>
    <p:sldId id="395" r:id="rId118"/>
    <p:sldId id="396" r:id="rId119"/>
    <p:sldId id="397" r:id="rId120"/>
    <p:sldId id="398" r:id="rId121"/>
    <p:sldId id="399" r:id="rId122"/>
    <p:sldId id="400" r:id="rId123"/>
    <p:sldId id="422" r:id="rId124"/>
    <p:sldId id="425" r:id="rId125"/>
    <p:sldId id="402" r:id="rId1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18" autoAdjust="0"/>
  </p:normalViewPr>
  <p:slideViewPr>
    <p:cSldViewPr snapToGrid="0">
      <p:cViewPr varScale="1">
        <p:scale>
          <a:sx n="76" d="100"/>
          <a:sy n="76" d="100"/>
        </p:scale>
        <p:origin x="144" y="43"/>
      </p:cViewPr>
      <p:guideLst/>
    </p:cSldViewPr>
  </p:slideViewPr>
  <p:outlineViewPr>
    <p:cViewPr>
      <p:scale>
        <a:sx n="33" d="100"/>
        <a:sy n="33" d="100"/>
      </p:scale>
      <p:origin x="0" y="-69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3134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26" Type="http://schemas.openxmlformats.org/officeDocument/2006/relationships/slide" Target="slides/slide12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16" Type="http://schemas.openxmlformats.org/officeDocument/2006/relationships/slide" Target="slides/slide112.xml"/><Relationship Id="rId124" Type="http://schemas.openxmlformats.org/officeDocument/2006/relationships/slide" Target="slides/slide120.xml"/><Relationship Id="rId129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11" Type="http://schemas.openxmlformats.org/officeDocument/2006/relationships/slide" Target="slides/slide107.xml"/><Relationship Id="rId13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3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ZA" smtClean="0"/>
              <a:t>2018-12-14</a:t>
            </a:fld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ZA" smtClean="0"/>
              <a:t>2018-12-14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14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36813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E77267-9F51-4226-989C-ED57465596ED}"/>
              </a:ext>
            </a:extLst>
          </p:cNvPr>
          <p:cNvSpPr/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2CC678-341F-44F8-AE2E-A6C84D75C56A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7A001A-FE8B-41CE-AC81-69D4A2339087}"/>
              </a:ext>
            </a:extLst>
          </p:cNvPr>
          <p:cNvSpPr/>
          <p:nvPr userDrawn="1"/>
        </p:nvSpPr>
        <p:spPr>
          <a:xfrm>
            <a:off x="0" y="92074"/>
            <a:ext cx="144000" cy="6629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1416AC-94BD-4442-B771-E1ACAA70367E}"/>
              </a:ext>
            </a:extLst>
          </p:cNvPr>
          <p:cNvSpPr/>
          <p:nvPr userDrawn="1"/>
        </p:nvSpPr>
        <p:spPr>
          <a:xfrm>
            <a:off x="12048000" y="92074"/>
            <a:ext cx="144000" cy="6629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DB31DC4-A207-4A23-8E7A-40D0ECD04F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ZA" dirty="0"/>
          </a:p>
        </p:txBody>
      </p:sp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11905200" cy="6570000"/>
          </a:xfrm>
          <a:solidFill>
            <a:schemeClr val="bg1">
              <a:lumMod val="95000"/>
            </a:schemeClr>
          </a:solidFill>
        </p:spPr>
        <p:txBody>
          <a:bodyPr lIns="0" rIns="1764000" anchor="ctr"/>
          <a:lstStyle>
            <a:lvl1pPr marL="0" indent="0" algn="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359999"/>
            <a:ext cx="4416588" cy="5321927"/>
          </a:xfrm>
          <a:gradFill>
            <a:gsLst>
              <a:gs pos="4600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80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999" y="5681926"/>
            <a:ext cx="4416587" cy="816075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/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9100" y="804500"/>
            <a:ext cx="4416588" cy="3818712"/>
          </a:xfrm>
          <a:gradFill>
            <a:gsLst>
              <a:gs pos="4600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80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segue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099" y="4623212"/>
            <a:ext cx="4416587" cy="816075"/>
          </a:xfrm>
          <a:solidFill>
            <a:schemeClr val="bg1">
              <a:alpha val="80000"/>
            </a:schemeClr>
          </a:solidFill>
          <a:ln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/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401301" y="6322399"/>
            <a:ext cx="1646700" cy="365125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54632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56F629-658F-4B7E-A1D1-2522EA76B0D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0401301" y="6322399"/>
            <a:ext cx="1646700" cy="365125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5380A33-49FB-43FC-B60E-34A2E5556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449EF3-C757-4F43-906C-DE0FF6262B2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0401301" y="6322399"/>
            <a:ext cx="1646700" cy="365125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16924A5-8BD5-4AC6-84B9-2F1A4AFCF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C657649-400B-459D-918F-D5C58351D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9886" y="1512000"/>
            <a:ext cx="5472114" cy="4664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923135C-68B1-4D2B-80D0-318CB859F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886" y="1512000"/>
            <a:ext cx="5472114" cy="4664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449EF3-C757-4F43-906C-DE0FF6262B2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0401301" y="6322399"/>
            <a:ext cx="1646700" cy="365125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16924A5-8BD5-4AC6-84B9-2F1A4AFCF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BF39E7D-3145-466A-B07A-D49E661CE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886" y="1512000"/>
            <a:ext cx="547211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33A71EE-E94D-4F02-B8C5-DC59F45638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9886" y="1512000"/>
            <a:ext cx="547211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EF63D731-8A55-4A6C-A975-9B0F1F4356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99886" y="2505075"/>
            <a:ext cx="547211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60CBD79B-0266-4692-9562-0F7706A27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87" y="2505075"/>
            <a:ext cx="547211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515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360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511476"/>
            <a:ext cx="3600450" cy="46792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511475"/>
            <a:ext cx="360045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401301" y="6322399"/>
            <a:ext cx="1646700" cy="365125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84F2FFD-7164-411A-96A5-A5211A6CA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160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512000"/>
            <a:ext cx="2160588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512000"/>
            <a:ext cx="2160588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507535"/>
            <a:ext cx="2160588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507535"/>
            <a:ext cx="2160588" cy="468371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B3FD9-234A-4B72-9A91-D7DD23D39CD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0401301" y="6322399"/>
            <a:ext cx="1646700" cy="365125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FDBADDA-AF39-45A0-BBAB-A87608C0A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401301" y="6322399"/>
            <a:ext cx="1646700" cy="365125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0A9B71-A789-4057-B729-15D78CF34E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1" y="3263898"/>
            <a:ext cx="4840085" cy="1626013"/>
          </a:xfrm>
          <a:gradFill>
            <a:gsLst>
              <a:gs pos="3186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59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ZA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083984-DDF1-4D26-BB0A-9EE8430AB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5601" y="4889910"/>
            <a:ext cx="4840085" cy="816077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vert="horz" lIns="0" tIns="144000" rIns="180000" bIns="0" rtlCol="0">
            <a:noAutofit/>
          </a:bodyPr>
          <a:lstStyle>
            <a:lvl1pPr marL="0" indent="0" algn="r">
              <a:buNone/>
              <a:defRPr lang="en-US">
                <a:solidFill>
                  <a:schemeClr val="tx1"/>
                </a:solidFill>
              </a:defRPr>
            </a:lvl1pPr>
          </a:lstStyle>
          <a:p>
            <a:pPr marL="266700" lvl="0" indent="-266700" algn="r"/>
            <a:r>
              <a:rPr lang="en-US"/>
              <a:t>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05EC740-58FD-4D74-B7D7-DA487FC5E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87425"/>
            <a:ext cx="5472000" cy="47185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204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401301" y="6322399"/>
            <a:ext cx="1646700" cy="365125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0A9B71-A789-4057-B729-15D78CF34E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1" y="3263898"/>
            <a:ext cx="4840085" cy="1626013"/>
          </a:xfrm>
          <a:gradFill>
            <a:gsLst>
              <a:gs pos="3186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59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ZA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083984-DDF1-4D26-BB0A-9EE8430AB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5601" y="4889910"/>
            <a:ext cx="4840085" cy="816077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vert="horz" lIns="0" tIns="144000" rIns="180000" bIns="0" rtlCol="0">
            <a:noAutofit/>
          </a:bodyPr>
          <a:lstStyle>
            <a:lvl1pPr marL="0" indent="0" algn="r">
              <a:buNone/>
              <a:defRPr lang="en-US">
                <a:solidFill>
                  <a:schemeClr val="tx1"/>
                </a:solidFill>
              </a:defRPr>
            </a:lvl1pPr>
          </a:lstStyle>
          <a:p>
            <a:pPr marL="266700" lvl="0" indent="-266700" algn="r"/>
            <a:r>
              <a:rPr lang="en-US"/>
              <a:t>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28466D9-7530-474E-BC12-1642958B72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5999" y="987425"/>
            <a:ext cx="5471999" cy="47185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549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87D291-05F0-4DD7-A728-945B6C9F238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0401301" y="6322399"/>
            <a:ext cx="1646700" cy="365125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1A6105F-5309-4A56-AAF2-8D4A0477F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A9BE28-009E-4D88-9951-81B453F75A4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401301" y="6322399"/>
            <a:ext cx="1646700" cy="365125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1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11905200" cy="6060155"/>
          </a:xfrm>
          <a:solidFill>
            <a:schemeClr val="bg1">
              <a:lumMod val="95000"/>
            </a:schemeClr>
          </a:solidFill>
        </p:spPr>
        <p:txBody>
          <a:bodyPr lIns="0" rIns="1764000" anchor="ctr"/>
          <a:lstStyle>
            <a:lvl1pPr marL="0" indent="0" algn="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9100" y="804500"/>
            <a:ext cx="4416588" cy="3818712"/>
          </a:xfrm>
          <a:gradFill>
            <a:gsLst>
              <a:gs pos="4600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80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segue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9099" y="4623212"/>
            <a:ext cx="4416587" cy="816075"/>
          </a:xfrm>
          <a:solidFill>
            <a:schemeClr val="bg1">
              <a:alpha val="80000"/>
            </a:schemeClr>
          </a:solidFill>
          <a:ln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/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4000" y="6351895"/>
            <a:ext cx="2617673" cy="391601"/>
          </a:xfrm>
        </p:spPr>
        <p:txBody>
          <a:bodyPr/>
          <a:lstStyle/>
          <a:p>
            <a:r>
              <a:rPr lang="en-ZA" dirty="0"/>
              <a:t>www.pragyapersonalitydevelopment.com</a:t>
            </a:r>
          </a:p>
          <a:p>
            <a:r>
              <a:rPr lang="en-ZA" dirty="0"/>
              <a:t>saurabh@pipd.in, 9829178749</a:t>
            </a:r>
          </a:p>
        </p:txBody>
      </p:sp>
    </p:spTree>
    <p:extLst>
      <p:ext uri="{BB962C8B-B14F-4D97-AF65-F5344CB8AC3E}">
        <p14:creationId xmlns:p14="http://schemas.microsoft.com/office/powerpoint/2010/main" val="289205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11905200" cy="6060155"/>
          </a:xfrm>
          <a:solidFill>
            <a:schemeClr val="bg1">
              <a:lumMod val="95000"/>
            </a:schemeClr>
          </a:solidFill>
        </p:spPr>
        <p:txBody>
          <a:bodyPr lIns="0" tIns="180000" rIns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0" y="2438399"/>
            <a:ext cx="5385600" cy="3044399"/>
          </a:xfrm>
          <a:gradFill>
            <a:gsLst>
              <a:gs pos="83186">
                <a:schemeClr val="bg1"/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46000">
                <a:schemeClr val="bg1">
                  <a:alpha val="90000"/>
                </a:schemeClr>
              </a:gs>
            </a:gsLst>
            <a:lin ang="3600000" scaled="0"/>
          </a:gradFill>
        </p:spPr>
        <p:txBody>
          <a:bodyPr lIns="72000" tIns="180000" rIns="180000" bIns="0" anchor="t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8971" y="4479264"/>
            <a:ext cx="2851629" cy="749534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/>
                </a:gs>
              </a:gsLst>
              <a:lin ang="10800000" scaled="0"/>
            </a:gradFill>
          </a:ln>
        </p:spPr>
        <p:txBody>
          <a:bodyPr tIns="144000" rIns="180000"/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3999" y="6347427"/>
            <a:ext cx="2628109" cy="510573"/>
          </a:xfrm>
        </p:spPr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401301" y="6322399"/>
            <a:ext cx="1646700" cy="365125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26815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769100" y="144000"/>
            <a:ext cx="5280100" cy="6048000"/>
          </a:xfrm>
          <a:solidFill>
            <a:schemeClr val="bg1">
              <a:lumMod val="95000"/>
            </a:schemeClr>
          </a:solidFill>
        </p:spPr>
        <p:txBody>
          <a:bodyPr lIns="0" tIns="180000" rIns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93000" y="2438399"/>
            <a:ext cx="3836200" cy="3044399"/>
          </a:xfrm>
          <a:gradFill>
            <a:gsLst>
              <a:gs pos="83186">
                <a:schemeClr val="bg1"/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46000">
                <a:schemeClr val="bg1">
                  <a:alpha val="90000"/>
                </a:schemeClr>
              </a:gs>
            </a:gsLst>
            <a:lin ang="3600000" scaled="0"/>
          </a:gradFill>
        </p:spPr>
        <p:txBody>
          <a:bodyPr lIns="432000" tIns="432000" rIns="72000" bIns="1188000" anchor="t"/>
          <a:lstStyle>
            <a:lvl1pPr algn="l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47000" y="4465176"/>
            <a:ext cx="3372329" cy="774934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/>
                </a:gs>
              </a:gsLst>
              <a:lin ang="10800000" scaled="0"/>
            </a:gradFill>
          </a:ln>
        </p:spPr>
        <p:txBody>
          <a:bodyPr lIns="180000" tIns="144000" rIns="0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3D3924F-A5EC-4141-A191-1A110C406AF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32000" y="2438399"/>
            <a:ext cx="5472000" cy="30444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3999" y="6322400"/>
            <a:ext cx="2626909" cy="503382"/>
          </a:xfrm>
        </p:spPr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401301" y="6322399"/>
            <a:ext cx="1646700" cy="365125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57081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5280100" cy="6060155"/>
          </a:xfrm>
          <a:solidFill>
            <a:schemeClr val="bg1">
              <a:lumMod val="95000"/>
            </a:schemeClr>
          </a:solidFill>
        </p:spPr>
        <p:txBody>
          <a:bodyPr lIns="0" tIns="1440000" rIns="0" anchor="t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3D3924F-A5EC-4141-A191-1A110C406AF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096000" y="3263899"/>
            <a:ext cx="5472000" cy="2442088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24018-690B-4552-9994-3F090E1601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3999" y="6322142"/>
            <a:ext cx="2626910" cy="462115"/>
          </a:xfrm>
        </p:spPr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8B2323-066D-4AC1-9FC8-A06D7E8B58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401301" y="6322399"/>
            <a:ext cx="1646700" cy="365125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30A9B71-A789-4057-B729-15D78CF34E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55601" y="3263898"/>
            <a:ext cx="4840085" cy="1626013"/>
          </a:xfrm>
          <a:gradFill>
            <a:gsLst>
              <a:gs pos="3186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59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ZA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99E1708-B7A6-4D6F-9968-5398B335FA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601" y="4889912"/>
            <a:ext cx="4840085" cy="816075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/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75291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11339513" cy="360000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5834"/>
            <a:ext cx="5472000" cy="360000"/>
          </a:xfrm>
        </p:spPr>
        <p:txBody>
          <a:bodyPr anchor="t"/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5472000" cy="416833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0000" y="1516359"/>
            <a:ext cx="5472000" cy="358775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99887" y="2020359"/>
            <a:ext cx="5472113" cy="417089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FD215-79E5-48E4-95DB-2C5E5A1F8E8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>
          <a:xfrm>
            <a:off x="10401301" y="6322399"/>
            <a:ext cx="1646700" cy="365125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F905B34-4C18-4A8D-8167-57B7BF03D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FDA3C530-12F9-48FC-BC5E-D34BDC504BC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4000" y="143999"/>
            <a:ext cx="11905200" cy="6047999"/>
          </a:xfrm>
          <a:solidFill>
            <a:schemeClr val="bg1">
              <a:lumMod val="95000"/>
            </a:schemeClr>
          </a:solidFill>
        </p:spPr>
        <p:txBody>
          <a:bodyPr lIns="0" rIns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64900" y="4910452"/>
            <a:ext cx="4101900" cy="773546"/>
          </a:xfrm>
          <a:solidFill>
            <a:schemeClr val="tx1"/>
          </a:solidFill>
        </p:spPr>
        <p:txBody>
          <a:bodyPr lIns="180000" tIns="72000" rIns="180000" anchor="t"/>
          <a:lstStyle>
            <a:lvl1pPr marL="0" indent="0">
              <a:buNone/>
              <a:defRPr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Enter your caption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C14527-4DF5-4A98-AE66-C80F3B8E6D2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401301" y="6322399"/>
            <a:ext cx="1646700" cy="365125"/>
          </a:xfrm>
          <a:prstGeom prst="rect">
            <a:avLst/>
          </a:prstGeom>
        </p:spPr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8C031A-1E1B-4E18-9052-CA6639754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4000" y="144000"/>
            <a:ext cx="11905200" cy="6570000"/>
          </a:xfrm>
          <a:solidFill>
            <a:schemeClr val="bg1">
              <a:lumMod val="95000"/>
            </a:schemeClr>
          </a:solidFill>
        </p:spPr>
        <p:txBody>
          <a:bodyPr lIns="1764000" rIns="0" anchor="ctr"/>
          <a:lstStyle>
            <a:lvl1pPr marL="0" indent="0" algn="l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15412" y="360000"/>
            <a:ext cx="4416588" cy="4716572"/>
          </a:xfrm>
          <a:gradFill>
            <a:gsLst>
              <a:gs pos="4600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80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ZA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415413" y="5076572"/>
            <a:ext cx="4416587" cy="1421429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468000"/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Full Name</a:t>
            </a:r>
            <a:endParaRPr lang="en-ZA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EB7A85F-8707-4B62-B299-F53931B861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48708" y="5540135"/>
            <a:ext cx="3396887" cy="196707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Phone Number</a:t>
            </a:r>
            <a:endParaRPr lang="en-ZA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BA4C7E3C-7C17-46E9-928A-D3D505EEAA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8708" y="5809779"/>
            <a:ext cx="3396887" cy="196707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Email or Social Media Handle</a:t>
            </a:r>
            <a:endParaRPr lang="en-ZA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6ADD6EB2-7D8E-4991-87A6-02723731EBE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8708" y="6079423"/>
            <a:ext cx="3396887" cy="196707"/>
          </a:xfrm>
        </p:spPr>
        <p:txBody>
          <a:bodyPr/>
          <a:lstStyle>
            <a:lvl1pPr marL="0" indent="0" algn="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Company Website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E77267-9F51-4226-989C-ED57465596ED}"/>
              </a:ext>
            </a:extLst>
          </p:cNvPr>
          <p:cNvSpPr/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2CC678-341F-44F8-AE2E-A6C84D75C56A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7A001A-FE8B-41CE-AC81-69D4A2339087}"/>
              </a:ext>
            </a:extLst>
          </p:cNvPr>
          <p:cNvSpPr/>
          <p:nvPr userDrawn="1"/>
        </p:nvSpPr>
        <p:spPr>
          <a:xfrm>
            <a:off x="0" y="92074"/>
            <a:ext cx="144000" cy="6629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1416AC-94BD-4442-B771-E1ACAA70367E}"/>
              </a:ext>
            </a:extLst>
          </p:cNvPr>
          <p:cNvSpPr/>
          <p:nvPr userDrawn="1"/>
        </p:nvSpPr>
        <p:spPr>
          <a:xfrm>
            <a:off x="12048000" y="92074"/>
            <a:ext cx="144000" cy="66294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DB31DC4-A207-4A23-8E7A-40D0ECD04F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06844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E77267-9F51-4226-989C-ED57465596ED}"/>
              </a:ext>
            </a:extLst>
          </p:cNvPr>
          <p:cNvSpPr/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2CC678-341F-44F8-AE2E-A6C84D75C56A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7A001A-FE8B-41CE-AC81-69D4A2339087}"/>
              </a:ext>
            </a:extLst>
          </p:cNvPr>
          <p:cNvSpPr/>
          <p:nvPr userDrawn="1"/>
        </p:nvSpPr>
        <p:spPr>
          <a:xfrm>
            <a:off x="0" y="92074"/>
            <a:ext cx="144000" cy="6629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1416AC-94BD-4442-B771-E1ACAA70367E}"/>
              </a:ext>
            </a:extLst>
          </p:cNvPr>
          <p:cNvSpPr/>
          <p:nvPr userDrawn="1"/>
        </p:nvSpPr>
        <p:spPr>
          <a:xfrm>
            <a:off x="12048000" y="92074"/>
            <a:ext cx="144000" cy="6629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DB31DC4-A207-4A23-8E7A-40D0ECD04F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0000" y="359999"/>
            <a:ext cx="4416588" cy="5321927"/>
          </a:xfrm>
          <a:gradFill>
            <a:gsLst>
              <a:gs pos="46000">
                <a:schemeClr val="bg1">
                  <a:alpha val="90000"/>
                </a:schemeClr>
              </a:gs>
              <a:gs pos="0">
                <a:schemeClr val="accent1">
                  <a:lumMod val="20000"/>
                  <a:lumOff val="80000"/>
                  <a:alpha val="50000"/>
                </a:schemeClr>
              </a:gs>
              <a:gs pos="80000">
                <a:schemeClr val="bg1"/>
              </a:gs>
            </a:gsLst>
            <a:lin ang="3600000" scaled="0"/>
          </a:gradFill>
        </p:spPr>
        <p:txBody>
          <a:bodyPr lIns="72000" rIns="180000" bIns="180000" anchor="b"/>
          <a:lstStyle>
            <a:lvl1pPr algn="r">
              <a:lnSpc>
                <a:spcPts val="47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9999" y="5681926"/>
            <a:ext cx="4416587" cy="816075"/>
          </a:xfrm>
          <a:solidFill>
            <a:schemeClr val="bg1">
              <a:alpha val="80000"/>
            </a:schemeClr>
          </a:solidFill>
          <a:ln w="3175">
            <a:gradFill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0"/>
            </a:gradFill>
          </a:ln>
        </p:spPr>
        <p:txBody>
          <a:bodyPr tIns="144000" rIns="180000"/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47993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726F2C-157B-477E-AD76-8F54126834C2}"/>
              </a:ext>
            </a:extLst>
          </p:cNvPr>
          <p:cNvSpPr/>
          <p:nvPr userDrawn="1"/>
        </p:nvSpPr>
        <p:spPr>
          <a:xfrm>
            <a:off x="0" y="6263808"/>
            <a:ext cx="12192000" cy="6667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11340000" cy="43775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4FB90F-5E6B-4508-96BB-939635D11AFF}"/>
              </a:ext>
            </a:extLst>
          </p:cNvPr>
          <p:cNvSpPr/>
          <p:nvPr userDrawn="1"/>
        </p:nvSpPr>
        <p:spPr>
          <a:xfrm>
            <a:off x="0" y="0"/>
            <a:ext cx="12192000" cy="144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4A1CB7-B157-440C-BA82-A62890EF3721}"/>
              </a:ext>
            </a:extLst>
          </p:cNvPr>
          <p:cNvSpPr/>
          <p:nvPr userDrawn="1"/>
        </p:nvSpPr>
        <p:spPr>
          <a:xfrm>
            <a:off x="0" y="92074"/>
            <a:ext cx="144000" cy="6629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E5B1BAC-5CBE-4B0E-B0AA-1C05EBEE964E}"/>
              </a:ext>
            </a:extLst>
          </p:cNvPr>
          <p:cNvSpPr/>
          <p:nvPr userDrawn="1"/>
        </p:nvSpPr>
        <p:spPr>
          <a:xfrm>
            <a:off x="12048000" y="92074"/>
            <a:ext cx="144000" cy="66294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68BD16A-5998-4CCA-B0F2-62F67B639AF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6000 w 12192000"/>
              <a:gd name="connsiteY0" fmla="*/ 36000 h 6858000"/>
              <a:gd name="connsiteX1" fmla="*/ 36000 w 12192000"/>
              <a:gd name="connsiteY1" fmla="*/ 6822000 h 6858000"/>
              <a:gd name="connsiteX2" fmla="*/ 12156000 w 12192000"/>
              <a:gd name="connsiteY2" fmla="*/ 6822000 h 6858000"/>
              <a:gd name="connsiteX3" fmla="*/ 12156000 w 12192000"/>
              <a:gd name="connsiteY3" fmla="*/ 36000 h 6858000"/>
              <a:gd name="connsiteX4" fmla="*/ 0 w 12192000"/>
              <a:gd name="connsiteY4" fmla="*/ 0 h 6858000"/>
              <a:gd name="connsiteX5" fmla="*/ 36000 w 12192000"/>
              <a:gd name="connsiteY5" fmla="*/ 0 h 6858000"/>
              <a:gd name="connsiteX6" fmla="*/ 12156000 w 12192000"/>
              <a:gd name="connsiteY6" fmla="*/ 0 h 6858000"/>
              <a:gd name="connsiteX7" fmla="*/ 12192000 w 12192000"/>
              <a:gd name="connsiteY7" fmla="*/ 0 h 6858000"/>
              <a:gd name="connsiteX8" fmla="*/ 12192000 w 12192000"/>
              <a:gd name="connsiteY8" fmla="*/ 36000 h 6858000"/>
              <a:gd name="connsiteX9" fmla="*/ 12192000 w 12192000"/>
              <a:gd name="connsiteY9" fmla="*/ 6822000 h 6858000"/>
              <a:gd name="connsiteX10" fmla="*/ 12192000 w 12192000"/>
              <a:gd name="connsiteY10" fmla="*/ 6858000 h 6858000"/>
              <a:gd name="connsiteX11" fmla="*/ 12156000 w 12192000"/>
              <a:gd name="connsiteY11" fmla="*/ 6858000 h 6858000"/>
              <a:gd name="connsiteX12" fmla="*/ 36000 w 12192000"/>
              <a:gd name="connsiteY12" fmla="*/ 6858000 h 6858000"/>
              <a:gd name="connsiteX13" fmla="*/ 0 w 12192000"/>
              <a:gd name="connsiteY13" fmla="*/ 6858000 h 6858000"/>
              <a:gd name="connsiteX14" fmla="*/ 0 w 12192000"/>
              <a:gd name="connsiteY14" fmla="*/ 6822000 h 6858000"/>
              <a:gd name="connsiteX15" fmla="*/ 0 w 12192000"/>
              <a:gd name="connsiteY15" fmla="*/ 36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36000" y="36000"/>
                </a:moveTo>
                <a:lnTo>
                  <a:pt x="36000" y="6822000"/>
                </a:lnTo>
                <a:lnTo>
                  <a:pt x="12156000" y="6822000"/>
                </a:lnTo>
                <a:lnTo>
                  <a:pt x="12156000" y="36000"/>
                </a:lnTo>
                <a:close/>
                <a:moveTo>
                  <a:pt x="0" y="0"/>
                </a:moveTo>
                <a:lnTo>
                  <a:pt x="36000" y="0"/>
                </a:lnTo>
                <a:lnTo>
                  <a:pt x="12156000" y="0"/>
                </a:lnTo>
                <a:lnTo>
                  <a:pt x="12192000" y="0"/>
                </a:lnTo>
                <a:lnTo>
                  <a:pt x="12192000" y="36000"/>
                </a:lnTo>
                <a:lnTo>
                  <a:pt x="12192000" y="6822000"/>
                </a:lnTo>
                <a:lnTo>
                  <a:pt x="12192000" y="6858000"/>
                </a:lnTo>
                <a:lnTo>
                  <a:pt x="12156000" y="6858000"/>
                </a:lnTo>
                <a:lnTo>
                  <a:pt x="36000" y="6858000"/>
                </a:lnTo>
                <a:lnTo>
                  <a:pt x="0" y="6858000"/>
                </a:lnTo>
                <a:lnTo>
                  <a:pt x="0" y="6822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000" y="6381391"/>
            <a:ext cx="26269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839907-C37E-4F37-B9BB-92B4A49360E6}"/>
              </a:ext>
            </a:extLst>
          </p:cNvPr>
          <p:cNvSpPr txBox="1"/>
          <p:nvPr userDrawn="1"/>
        </p:nvSpPr>
        <p:spPr>
          <a:xfrm>
            <a:off x="3312061" y="6399863"/>
            <a:ext cx="4710545" cy="317248"/>
          </a:xfrm>
          <a:prstGeom prst="rect">
            <a:avLst/>
          </a:prstGeom>
          <a:noFill/>
        </p:spPr>
        <p:txBody>
          <a:bodyPr wrap="square" lIns="0" tIns="144000" rIns="0" bIns="0" rtlCol="0">
            <a:spAutoFit/>
          </a:bodyPr>
          <a:lstStyle/>
          <a:p>
            <a:pPr algn="ctr">
              <a:lnSpc>
                <a:spcPts val="1100"/>
              </a:lnSpc>
            </a:pPr>
            <a:r>
              <a:rPr lang="en-ZA" sz="2000" b="1" i="1" spc="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Times New Roman" panose="02020603050405020304" pitchFamily="18" charset="0"/>
              </a:rPr>
              <a:t>Pragya Institute Of Personality Development </a:t>
            </a:r>
            <a:endParaRPr lang="en-ZA" sz="1100" b="0" i="1" spc="600" baseline="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65" r:id="rId4"/>
    <p:sldLayoutId id="2147483666" r:id="rId5"/>
    <p:sldLayoutId id="2147483659" r:id="rId6"/>
    <p:sldLayoutId id="2147483660" r:id="rId7"/>
    <p:sldLayoutId id="2147483664" r:id="rId8"/>
    <p:sldLayoutId id="2147483668" r:id="rId9"/>
    <p:sldLayoutId id="2147483669" r:id="rId10"/>
    <p:sldLayoutId id="2147483650" r:id="rId11"/>
    <p:sldLayoutId id="2147483652" r:id="rId12"/>
    <p:sldLayoutId id="2147483667" r:id="rId13"/>
    <p:sldLayoutId id="2147483656" r:id="rId14"/>
    <p:sldLayoutId id="2147483657" r:id="rId15"/>
    <p:sldLayoutId id="2147483671" r:id="rId16"/>
    <p:sldLayoutId id="2147483672" r:id="rId17"/>
    <p:sldLayoutId id="2147483654" r:id="rId18"/>
    <p:sldLayoutId id="2147483655" r:id="rId19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jpg"/><Relationship Id="rId2" Type="http://schemas.openxmlformats.org/officeDocument/2006/relationships/image" Target="../media/image3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2.jpg"/><Relationship Id="rId4" Type="http://schemas.openxmlformats.org/officeDocument/2006/relationships/image" Target="../media/image341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jpg"/><Relationship Id="rId2" Type="http://schemas.openxmlformats.org/officeDocument/2006/relationships/image" Target="../media/image3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5.jp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jpg"/><Relationship Id="rId2" Type="http://schemas.openxmlformats.org/officeDocument/2006/relationships/image" Target="../media/image3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9.jpg"/><Relationship Id="rId4" Type="http://schemas.openxmlformats.org/officeDocument/2006/relationships/image" Target="../media/image348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jpg"/><Relationship Id="rId2" Type="http://schemas.openxmlformats.org/officeDocument/2006/relationships/image" Target="../media/image3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4.jpg"/><Relationship Id="rId5" Type="http://schemas.openxmlformats.org/officeDocument/2006/relationships/image" Target="../media/image353.jpg"/><Relationship Id="rId4" Type="http://schemas.openxmlformats.org/officeDocument/2006/relationships/image" Target="../media/image352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jpg"/><Relationship Id="rId2" Type="http://schemas.openxmlformats.org/officeDocument/2006/relationships/image" Target="../media/image3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8.jpg"/><Relationship Id="rId4" Type="http://schemas.openxmlformats.org/officeDocument/2006/relationships/image" Target="../media/image357.jp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jpg"/><Relationship Id="rId2" Type="http://schemas.openxmlformats.org/officeDocument/2006/relationships/image" Target="../media/image3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2.jpg"/><Relationship Id="rId4" Type="http://schemas.openxmlformats.org/officeDocument/2006/relationships/image" Target="../media/image36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jpg"/><Relationship Id="rId2" Type="http://schemas.openxmlformats.org/officeDocument/2006/relationships/image" Target="../media/image36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7.jpg"/><Relationship Id="rId5" Type="http://schemas.openxmlformats.org/officeDocument/2006/relationships/image" Target="../media/image366.jpg"/><Relationship Id="rId4" Type="http://schemas.openxmlformats.org/officeDocument/2006/relationships/image" Target="../media/image365.jp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jpg"/><Relationship Id="rId2" Type="http://schemas.openxmlformats.org/officeDocument/2006/relationships/image" Target="../media/image36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1.jpg"/><Relationship Id="rId4" Type="http://schemas.openxmlformats.org/officeDocument/2006/relationships/image" Target="../media/image370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jpg"/><Relationship Id="rId2" Type="http://schemas.openxmlformats.org/officeDocument/2006/relationships/image" Target="../media/image37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5.jpg"/><Relationship Id="rId4" Type="http://schemas.openxmlformats.org/officeDocument/2006/relationships/image" Target="../media/image374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jpg"/><Relationship Id="rId2" Type="http://schemas.openxmlformats.org/officeDocument/2006/relationships/image" Target="../media/image37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9.jpg"/><Relationship Id="rId4" Type="http://schemas.openxmlformats.org/officeDocument/2006/relationships/image" Target="../media/image37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jpg"/><Relationship Id="rId2" Type="http://schemas.openxmlformats.org/officeDocument/2006/relationships/image" Target="../media/image3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4.jpg"/><Relationship Id="rId5" Type="http://schemas.openxmlformats.org/officeDocument/2006/relationships/image" Target="../media/image383.jpg"/><Relationship Id="rId4" Type="http://schemas.openxmlformats.org/officeDocument/2006/relationships/image" Target="../media/image382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jpg"/><Relationship Id="rId2" Type="http://schemas.openxmlformats.org/officeDocument/2006/relationships/image" Target="../media/image38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8.png"/><Relationship Id="rId4" Type="http://schemas.openxmlformats.org/officeDocument/2006/relationships/image" Target="../media/image387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jpg"/><Relationship Id="rId2" Type="http://schemas.openxmlformats.org/officeDocument/2006/relationships/image" Target="../media/image38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2.jpg"/><Relationship Id="rId4" Type="http://schemas.openxmlformats.org/officeDocument/2006/relationships/image" Target="../media/image391.jp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jpg"/><Relationship Id="rId2" Type="http://schemas.openxmlformats.org/officeDocument/2006/relationships/image" Target="../media/image39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6.png"/><Relationship Id="rId4" Type="http://schemas.openxmlformats.org/officeDocument/2006/relationships/image" Target="../media/image395.jp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jpg"/><Relationship Id="rId2" Type="http://schemas.openxmlformats.org/officeDocument/2006/relationships/image" Target="../media/image39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1.jpg"/><Relationship Id="rId5" Type="http://schemas.openxmlformats.org/officeDocument/2006/relationships/image" Target="../media/image400.jpg"/><Relationship Id="rId4" Type="http://schemas.openxmlformats.org/officeDocument/2006/relationships/image" Target="../media/image399.jp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jpg"/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5.jpg"/><Relationship Id="rId4" Type="http://schemas.openxmlformats.org/officeDocument/2006/relationships/image" Target="../media/image404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png"/><Relationship Id="rId2" Type="http://schemas.openxmlformats.org/officeDocument/2006/relationships/image" Target="../media/image40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8.jp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jpg"/><Relationship Id="rId2" Type="http://schemas.openxmlformats.org/officeDocument/2006/relationships/image" Target="../media/image40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1.jp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jpg"/><Relationship Id="rId2" Type="http://schemas.openxmlformats.org/officeDocument/2006/relationships/image" Target="../media/image4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4.jp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6.jpg"/><Relationship Id="rId2" Type="http://schemas.openxmlformats.org/officeDocument/2006/relationships/image" Target="../media/image4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9.png"/><Relationship Id="rId2" Type="http://schemas.openxmlformats.org/officeDocument/2006/relationships/image" Target="../media/image418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jp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hyperlink" Target="http://lnnk.in/kWe" TargetMode="External"/><Relationship Id="rId13" Type="http://schemas.openxmlformats.org/officeDocument/2006/relationships/hyperlink" Target="mailto:saurabh@pipd.in" TargetMode="External"/><Relationship Id="rId3" Type="http://schemas.openxmlformats.org/officeDocument/2006/relationships/hyperlink" Target="http://lnnk.in/kMe" TargetMode="External"/><Relationship Id="rId7" Type="http://schemas.openxmlformats.org/officeDocument/2006/relationships/hyperlink" Target="http://lnnk.in/kUe" TargetMode="External"/><Relationship Id="rId12" Type="http://schemas.openxmlformats.org/officeDocument/2006/relationships/hyperlink" Target="mailto:saupra2001@gmail.com" TargetMode="External"/><Relationship Id="rId17" Type="http://schemas.openxmlformats.org/officeDocument/2006/relationships/image" Target="../media/image423.png"/><Relationship Id="rId2" Type="http://schemas.openxmlformats.org/officeDocument/2006/relationships/hyperlink" Target="http://lnnk.in/kKe" TargetMode="External"/><Relationship Id="rId16" Type="http://schemas.openxmlformats.org/officeDocument/2006/relationships/image" Target="../media/image42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nnk.in/kSe" TargetMode="External"/><Relationship Id="rId11" Type="http://schemas.openxmlformats.org/officeDocument/2006/relationships/hyperlink" Target="http://lnnk.in/k2e" TargetMode="External"/><Relationship Id="rId5" Type="http://schemas.openxmlformats.org/officeDocument/2006/relationships/hyperlink" Target="http://lnnk.in/kQe" TargetMode="External"/><Relationship Id="rId15" Type="http://schemas.openxmlformats.org/officeDocument/2006/relationships/hyperlink" Target="http://www.pragyapersonalitydevelopment.com/" TargetMode="External"/><Relationship Id="rId10" Type="http://schemas.openxmlformats.org/officeDocument/2006/relationships/hyperlink" Target="http://lnnk.in/k0e" TargetMode="External"/><Relationship Id="rId4" Type="http://schemas.openxmlformats.org/officeDocument/2006/relationships/hyperlink" Target="http://lnnk.in/kOe" TargetMode="External"/><Relationship Id="rId9" Type="http://schemas.openxmlformats.org/officeDocument/2006/relationships/hyperlink" Target="http://lnnk.in/kYe" TargetMode="External"/><Relationship Id="rId14" Type="http://schemas.openxmlformats.org/officeDocument/2006/relationships/hyperlink" Target="mailto:info@pragyapersonalitydevelopment.com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9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7.jpg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g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g"/><Relationship Id="rId4" Type="http://schemas.openxmlformats.org/officeDocument/2006/relationships/image" Target="../media/image11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jpg"/><Relationship Id="rId4" Type="http://schemas.openxmlformats.org/officeDocument/2006/relationships/image" Target="../media/image12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g"/><Relationship Id="rId4" Type="http://schemas.openxmlformats.org/officeDocument/2006/relationships/image" Target="../media/image129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1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g"/><Relationship Id="rId4" Type="http://schemas.openxmlformats.org/officeDocument/2006/relationships/image" Target="../media/image137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g"/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jpg"/><Relationship Id="rId4" Type="http://schemas.openxmlformats.org/officeDocument/2006/relationships/image" Target="../media/image14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jpg"/><Relationship Id="rId4" Type="http://schemas.openxmlformats.org/officeDocument/2006/relationships/image" Target="../media/image151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g"/><Relationship Id="rId5" Type="http://schemas.openxmlformats.org/officeDocument/2006/relationships/image" Target="../media/image156.jpg"/><Relationship Id="rId4" Type="http://schemas.openxmlformats.org/officeDocument/2006/relationships/image" Target="../media/image155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jpg"/><Relationship Id="rId4" Type="http://schemas.openxmlformats.org/officeDocument/2006/relationships/image" Target="../media/image160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5.jpg"/><Relationship Id="rId4" Type="http://schemas.openxmlformats.org/officeDocument/2006/relationships/image" Target="../media/image164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g"/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g"/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jpg"/><Relationship Id="rId4" Type="http://schemas.openxmlformats.org/officeDocument/2006/relationships/image" Target="../media/image18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g"/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jpg"/><Relationship Id="rId5" Type="http://schemas.openxmlformats.org/officeDocument/2006/relationships/image" Target="../media/image185.jpg"/><Relationship Id="rId4" Type="http://schemas.openxmlformats.org/officeDocument/2006/relationships/image" Target="../media/image184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g"/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jpg"/><Relationship Id="rId5" Type="http://schemas.openxmlformats.org/officeDocument/2006/relationships/image" Target="../media/image190.jpg"/><Relationship Id="rId4" Type="http://schemas.openxmlformats.org/officeDocument/2006/relationships/image" Target="../media/image18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image" Target="../media/image19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5.jpg"/><Relationship Id="rId4" Type="http://schemas.openxmlformats.org/officeDocument/2006/relationships/image" Target="../media/image194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g"/><Relationship Id="rId2" Type="http://schemas.openxmlformats.org/officeDocument/2006/relationships/image" Target="../media/image19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g"/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1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g"/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5.jpg"/><Relationship Id="rId4" Type="http://schemas.openxmlformats.org/officeDocument/2006/relationships/image" Target="../media/image204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g"/><Relationship Id="rId2" Type="http://schemas.openxmlformats.org/officeDocument/2006/relationships/image" Target="../media/image20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8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jpg"/><Relationship Id="rId5" Type="http://schemas.openxmlformats.org/officeDocument/2006/relationships/image" Target="../media/image212.jpg"/><Relationship Id="rId4" Type="http://schemas.openxmlformats.org/officeDocument/2006/relationships/image" Target="../media/image211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g"/><Relationship Id="rId2" Type="http://schemas.openxmlformats.org/officeDocument/2006/relationships/image" Target="../media/image2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jpg"/><Relationship Id="rId5" Type="http://schemas.openxmlformats.org/officeDocument/2006/relationships/image" Target="../media/image217.jpg"/><Relationship Id="rId4" Type="http://schemas.openxmlformats.org/officeDocument/2006/relationships/image" Target="../media/image2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g"/><Relationship Id="rId2" Type="http://schemas.openxmlformats.org/officeDocument/2006/relationships/image" Target="../media/image2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2.jpg"/><Relationship Id="rId4" Type="http://schemas.openxmlformats.org/officeDocument/2006/relationships/image" Target="../media/image221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6.png"/><Relationship Id="rId4" Type="http://schemas.openxmlformats.org/officeDocument/2006/relationships/image" Target="../media/image225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g"/><Relationship Id="rId2" Type="http://schemas.openxmlformats.org/officeDocument/2006/relationships/image" Target="../media/image2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9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4.jpg"/><Relationship Id="rId5" Type="http://schemas.openxmlformats.org/officeDocument/2006/relationships/image" Target="../media/image233.png"/><Relationship Id="rId4" Type="http://schemas.openxmlformats.org/officeDocument/2006/relationships/image" Target="../media/image232.jp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g"/><Relationship Id="rId7" Type="http://schemas.openxmlformats.org/officeDocument/2006/relationships/image" Target="../media/image240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jpg"/><Relationship Id="rId5" Type="http://schemas.openxmlformats.org/officeDocument/2006/relationships/image" Target="../media/image238.jpg"/><Relationship Id="rId4" Type="http://schemas.openxmlformats.org/officeDocument/2006/relationships/image" Target="../media/image237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jpg"/><Relationship Id="rId5" Type="http://schemas.openxmlformats.org/officeDocument/2006/relationships/image" Target="../media/image244.jpg"/><Relationship Id="rId4" Type="http://schemas.openxmlformats.org/officeDocument/2006/relationships/image" Target="../media/image243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24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9.png"/><Relationship Id="rId4" Type="http://schemas.openxmlformats.org/officeDocument/2006/relationships/image" Target="../media/image248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g"/><Relationship Id="rId2" Type="http://schemas.openxmlformats.org/officeDocument/2006/relationships/image" Target="../media/image2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4.jpg"/><Relationship Id="rId5" Type="http://schemas.openxmlformats.org/officeDocument/2006/relationships/image" Target="../media/image253.jpg"/><Relationship Id="rId4" Type="http://schemas.openxmlformats.org/officeDocument/2006/relationships/image" Target="../media/image252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g"/><Relationship Id="rId2" Type="http://schemas.openxmlformats.org/officeDocument/2006/relationships/image" Target="../media/image2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7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g"/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1.jpg"/><Relationship Id="rId4" Type="http://schemas.openxmlformats.org/officeDocument/2006/relationships/image" Target="../media/image26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g"/><Relationship Id="rId2" Type="http://schemas.openxmlformats.org/officeDocument/2006/relationships/image" Target="../media/image26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5.jpg"/><Relationship Id="rId4" Type="http://schemas.openxmlformats.org/officeDocument/2006/relationships/image" Target="../media/image264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0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8.jpg"/><Relationship Id="rId4" Type="http://schemas.openxmlformats.org/officeDocument/2006/relationships/image" Target="../media/image267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g"/><Relationship Id="rId7" Type="http://schemas.openxmlformats.org/officeDocument/2006/relationships/image" Target="../media/image273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2.jpg"/><Relationship Id="rId5" Type="http://schemas.openxmlformats.org/officeDocument/2006/relationships/image" Target="../media/image271.jpg"/><Relationship Id="rId4" Type="http://schemas.openxmlformats.org/officeDocument/2006/relationships/image" Target="../media/image270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g"/><Relationship Id="rId2" Type="http://schemas.openxmlformats.org/officeDocument/2006/relationships/image" Target="../media/image2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jpg"/><Relationship Id="rId5" Type="http://schemas.openxmlformats.org/officeDocument/2006/relationships/image" Target="../media/image277.jpg"/><Relationship Id="rId4" Type="http://schemas.openxmlformats.org/officeDocument/2006/relationships/image" Target="../media/image276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g"/><Relationship Id="rId2" Type="http://schemas.openxmlformats.org/officeDocument/2006/relationships/image" Target="../media/image27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2.jpg"/><Relationship Id="rId4" Type="http://schemas.openxmlformats.org/officeDocument/2006/relationships/image" Target="../media/image281.jp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g"/><Relationship Id="rId2" Type="http://schemas.openxmlformats.org/officeDocument/2006/relationships/image" Target="../media/image28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6.png"/><Relationship Id="rId4" Type="http://schemas.openxmlformats.org/officeDocument/2006/relationships/image" Target="../media/image28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g"/><Relationship Id="rId2" Type="http://schemas.openxmlformats.org/officeDocument/2006/relationships/image" Target="../media/image28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1.jpg"/><Relationship Id="rId5" Type="http://schemas.openxmlformats.org/officeDocument/2006/relationships/image" Target="../media/image290.jpg"/><Relationship Id="rId4" Type="http://schemas.openxmlformats.org/officeDocument/2006/relationships/image" Target="../media/image289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4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g"/><Relationship Id="rId2" Type="http://schemas.openxmlformats.org/officeDocument/2006/relationships/image" Target="../media/image29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7.jp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g"/><Relationship Id="rId2" Type="http://schemas.openxmlformats.org/officeDocument/2006/relationships/image" Target="../media/image29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2.jpg"/><Relationship Id="rId5" Type="http://schemas.openxmlformats.org/officeDocument/2006/relationships/image" Target="../media/image301.jpg"/><Relationship Id="rId4" Type="http://schemas.openxmlformats.org/officeDocument/2006/relationships/image" Target="../media/image30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g"/><Relationship Id="rId2" Type="http://schemas.openxmlformats.org/officeDocument/2006/relationships/image" Target="../media/image30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6.jpg"/><Relationship Id="rId4" Type="http://schemas.openxmlformats.org/officeDocument/2006/relationships/image" Target="../media/image305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g"/><Relationship Id="rId2" Type="http://schemas.openxmlformats.org/officeDocument/2006/relationships/image" Target="../media/image30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9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g"/><Relationship Id="rId2" Type="http://schemas.openxmlformats.org/officeDocument/2006/relationships/image" Target="../media/image3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3.png"/><Relationship Id="rId4" Type="http://schemas.openxmlformats.org/officeDocument/2006/relationships/image" Target="../media/image312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jpg"/><Relationship Id="rId2" Type="http://schemas.openxmlformats.org/officeDocument/2006/relationships/image" Target="../media/image3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7.jpg"/><Relationship Id="rId4" Type="http://schemas.openxmlformats.org/officeDocument/2006/relationships/image" Target="../media/image316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jpg"/><Relationship Id="rId2" Type="http://schemas.openxmlformats.org/officeDocument/2006/relationships/image" Target="../media/image3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0.jp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jpg"/><Relationship Id="rId2" Type="http://schemas.openxmlformats.org/officeDocument/2006/relationships/image" Target="../media/image3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4.jpg"/><Relationship Id="rId4" Type="http://schemas.openxmlformats.org/officeDocument/2006/relationships/image" Target="../media/image323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jpg"/><Relationship Id="rId2" Type="http://schemas.openxmlformats.org/officeDocument/2006/relationships/image" Target="../media/image3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8.jpg"/><Relationship Id="rId4" Type="http://schemas.openxmlformats.org/officeDocument/2006/relationships/image" Target="../media/image32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jpg"/><Relationship Id="rId2" Type="http://schemas.openxmlformats.org/officeDocument/2006/relationships/image" Target="../media/image3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2.jpg"/><Relationship Id="rId4" Type="http://schemas.openxmlformats.org/officeDocument/2006/relationships/image" Target="../media/image331.jp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png"/><Relationship Id="rId2" Type="http://schemas.openxmlformats.org/officeDocument/2006/relationships/image" Target="../media/image3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6.jpg"/><Relationship Id="rId4" Type="http://schemas.openxmlformats.org/officeDocument/2006/relationships/image" Target="../media/image335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png"/><Relationship Id="rId2" Type="http://schemas.openxmlformats.org/officeDocument/2006/relationships/image" Target="../media/image3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71A5F62-F76E-4F18-82C8-CD757E3B0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82" y="720993"/>
            <a:ext cx="4047843" cy="404784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75E016-5EA7-4A18-9E20-0DB529D0F17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746626" y="6199632"/>
            <a:ext cx="4256653" cy="3140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000" kern="120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www.pragyapersonalitydevelopment.com, saurabh@pipd.in, 9829178749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5A7BB2-05F4-4AC0-B4D3-D959D7050C6F}"/>
              </a:ext>
            </a:extLst>
          </p:cNvPr>
          <p:cNvSpPr/>
          <p:nvPr/>
        </p:nvSpPr>
        <p:spPr>
          <a:xfrm>
            <a:off x="6032622" y="852088"/>
            <a:ext cx="611265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kern="1200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66FFFF"/>
                </a:solidFill>
                <a:effectLst/>
                <a:latin typeface="+mj-lt"/>
                <a:ea typeface="+mj-ea"/>
                <a:cs typeface="+mj-cs"/>
              </a:rPr>
              <a:t>Welcome</a:t>
            </a:r>
          </a:p>
          <a:p>
            <a:pPr algn="ctr"/>
            <a:endParaRPr lang="en-US" sz="3200" b="1" kern="1200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+mj-lt"/>
              <a:ea typeface="+mj-ea"/>
              <a:cs typeface="+mj-cs"/>
            </a:endParaRPr>
          </a:p>
          <a:p>
            <a:pPr algn="ctr"/>
            <a:r>
              <a:rPr lang="en-US" sz="3200" b="1" kern="1200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j-lt"/>
                <a:ea typeface="+mj-ea"/>
                <a:cs typeface="+mj-cs"/>
              </a:rPr>
              <a:t>A Move Toward Positive Change </a:t>
            </a:r>
            <a:br>
              <a:rPr lang="en-US" sz="3200" b="1" kern="1200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j-lt"/>
                <a:ea typeface="+mj-ea"/>
                <a:cs typeface="+mj-cs"/>
              </a:rPr>
            </a:br>
            <a:br>
              <a:rPr lang="en-US" sz="3200" b="1" kern="1200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j-lt"/>
                <a:ea typeface="+mj-ea"/>
                <a:cs typeface="+mj-cs"/>
              </a:rPr>
            </a:br>
            <a:r>
              <a:rPr lang="en-US" sz="3200" b="1" kern="1200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j-lt"/>
                <a:ea typeface="+mj-ea"/>
                <a:cs typeface="+mj-cs"/>
              </a:rPr>
              <a:t>Future Start Today Not Tomorrow</a:t>
            </a:r>
            <a:br>
              <a:rPr lang="en-US" sz="3200" b="1" kern="1200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j-lt"/>
                <a:ea typeface="+mj-ea"/>
                <a:cs typeface="+mj-cs"/>
              </a:rPr>
            </a:br>
            <a:br>
              <a:rPr lang="en-US" sz="3200" b="1" kern="1200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j-lt"/>
                <a:ea typeface="+mj-ea"/>
                <a:cs typeface="+mj-cs"/>
              </a:rPr>
            </a:br>
            <a:r>
              <a:rPr lang="en-US" sz="3200" b="1" kern="1200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+mj-lt"/>
                <a:ea typeface="+mj-ea"/>
                <a:cs typeface="+mj-cs"/>
              </a:rPr>
              <a:t>We Believe In Excellence</a:t>
            </a:r>
            <a:endParaRPr lang="en-US" sz="32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260031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0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Courses And Fee Structure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87EEA5-C04A-477F-B102-BA085EFFFE8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000" kern="1200">
                <a:solidFill>
                  <a:prstClr val="white">
                    <a:tint val="75000"/>
                    <a:alpha val="80000"/>
                  </a:prstClr>
                </a:solidFill>
                <a:latin typeface="+mn-lt"/>
                <a:ea typeface="+mn-ea"/>
                <a:cs typeface="+mn-cs"/>
              </a:rPr>
              <a:t>www.pragyapersonalitydevelopment.com, saurabh@pipd.in, 9829178749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BDF5884-E9C9-4276-85C2-E90E8B1CAF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100123"/>
              </p:ext>
            </p:extLst>
          </p:nvPr>
        </p:nvGraphicFramePr>
        <p:xfrm>
          <a:off x="1113690" y="468977"/>
          <a:ext cx="9989343" cy="3539067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709378">
                  <a:extLst>
                    <a:ext uri="{9D8B030D-6E8A-4147-A177-3AD203B41FA5}">
                      <a16:colId xmlns:a16="http://schemas.microsoft.com/office/drawing/2014/main" val="1770361753"/>
                    </a:ext>
                  </a:extLst>
                </a:gridCol>
                <a:gridCol w="1410926">
                  <a:extLst>
                    <a:ext uri="{9D8B030D-6E8A-4147-A177-3AD203B41FA5}">
                      <a16:colId xmlns:a16="http://schemas.microsoft.com/office/drawing/2014/main" val="1430018095"/>
                    </a:ext>
                  </a:extLst>
                </a:gridCol>
                <a:gridCol w="2104646">
                  <a:extLst>
                    <a:ext uri="{9D8B030D-6E8A-4147-A177-3AD203B41FA5}">
                      <a16:colId xmlns:a16="http://schemas.microsoft.com/office/drawing/2014/main" val="304688871"/>
                    </a:ext>
                  </a:extLst>
                </a:gridCol>
                <a:gridCol w="1764393">
                  <a:extLst>
                    <a:ext uri="{9D8B030D-6E8A-4147-A177-3AD203B41FA5}">
                      <a16:colId xmlns:a16="http://schemas.microsoft.com/office/drawing/2014/main" val="3931564603"/>
                    </a:ext>
                  </a:extLst>
                </a:gridCol>
              </a:tblGrid>
              <a:tr h="366140">
                <a:tc>
                  <a:txBody>
                    <a:bodyPr/>
                    <a:lstStyle/>
                    <a:p>
                      <a:r>
                        <a:rPr lang="en-US" sz="1700"/>
                        <a:t>Course</a:t>
                      </a:r>
                    </a:p>
                  </a:txBody>
                  <a:tcPr marL="72250" marR="72250" marT="36125" marB="361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Details</a:t>
                      </a:r>
                    </a:p>
                  </a:txBody>
                  <a:tcPr marL="72250" marR="72250" marT="36125" marB="361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Duration</a:t>
                      </a:r>
                    </a:p>
                  </a:txBody>
                  <a:tcPr marL="72250" marR="72250" marT="36125" marB="361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Fee</a:t>
                      </a:r>
                    </a:p>
                  </a:txBody>
                  <a:tcPr marL="72250" marR="72250" marT="36125" marB="361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195544"/>
                  </a:ext>
                </a:extLst>
              </a:tr>
              <a:tr h="884767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sz="1700" b="1"/>
                        <a:t>Team Management/ Leadership Skills</a:t>
                      </a:r>
                    </a:p>
                    <a:p>
                      <a:pPr algn="l"/>
                      <a:endParaRPr lang="en-US" sz="1700" b="1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b="1">
                        <a:solidFill>
                          <a:schemeClr val="tx1"/>
                        </a:solidFill>
                      </a:endParaRPr>
                    </a:p>
                  </a:txBody>
                  <a:tcPr marL="72250" marR="72250" marT="36125" marB="361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72250" marR="72250" marT="36125" marB="361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15 Days</a:t>
                      </a:r>
                    </a:p>
                    <a:p>
                      <a:r>
                        <a:rPr lang="en-US" sz="1700"/>
                        <a:t>2 Hours/ Day </a:t>
                      </a:r>
                    </a:p>
                  </a:txBody>
                  <a:tcPr marL="72250" marR="72250" marT="36125" marB="361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Rs. 7,000/-</a:t>
                      </a:r>
                    </a:p>
                    <a:p>
                      <a:r>
                        <a:rPr lang="en-US" sz="1700"/>
                        <a:t>Cheque/ Cash/ Online</a:t>
                      </a:r>
                    </a:p>
                  </a:txBody>
                  <a:tcPr marL="72250" marR="72250" marT="36125" marB="361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202669"/>
                  </a:ext>
                </a:extLst>
              </a:tr>
              <a:tr h="1144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/>
                        <a:t>Interview Preparation For Medical Representative</a:t>
                      </a:r>
                      <a:endParaRPr lang="en-US" sz="1700" b="1">
                        <a:solidFill>
                          <a:schemeClr val="tx1"/>
                        </a:solidFill>
                      </a:endParaRPr>
                    </a:p>
                  </a:txBody>
                  <a:tcPr marL="72250" marR="72250" marT="36125" marB="361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72250" marR="72250" marT="36125" marB="361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17 Days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/>
                        <a:t>2 Hours/ Day </a:t>
                      </a:r>
                    </a:p>
                    <a:p>
                      <a:endParaRPr lang="en-US" sz="1700"/>
                    </a:p>
                  </a:txBody>
                  <a:tcPr marL="72250" marR="72250" marT="36125" marB="361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Rs. 7,000/-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/>
                        <a:t>Cheque/ Cash/ Online</a:t>
                      </a:r>
                    </a:p>
                    <a:p>
                      <a:endParaRPr lang="en-US" sz="1700"/>
                    </a:p>
                  </a:txBody>
                  <a:tcPr marL="72250" marR="72250" marT="36125" marB="361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8639366"/>
                  </a:ext>
                </a:extLst>
              </a:tr>
              <a:tr h="11440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>
                          <a:solidFill>
                            <a:schemeClr val="tx1"/>
                          </a:solidFill>
                        </a:rPr>
                        <a:t>Relationship Building</a:t>
                      </a:r>
                    </a:p>
                    <a:p>
                      <a:endParaRPr lang="en-US" sz="1700"/>
                    </a:p>
                  </a:txBody>
                  <a:tcPr marL="72250" marR="72250" marT="36125" marB="361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72250" marR="72250" marT="36125" marB="361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15 Days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/>
                        <a:t>2 Hours/ Day </a:t>
                      </a:r>
                    </a:p>
                    <a:p>
                      <a:endParaRPr lang="en-US" sz="1700"/>
                    </a:p>
                  </a:txBody>
                  <a:tcPr marL="72250" marR="72250" marT="36125" marB="361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Rs. 5,000/-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/>
                        <a:t>Cheque/ Cash/ Online</a:t>
                      </a:r>
                    </a:p>
                    <a:p>
                      <a:endParaRPr lang="en-US" sz="1700"/>
                    </a:p>
                  </a:txBody>
                  <a:tcPr marL="72250" marR="72250" marT="36125" marB="361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049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98238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394" y="197110"/>
            <a:ext cx="4807470" cy="90758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300" dirty="0">
                <a:latin typeface="+mj-lt"/>
              </a:rPr>
              <a:t>Our History Isn’t Our Destiny </a:t>
            </a:r>
            <a:r>
              <a:rPr lang="en-US" sz="3300" dirty="0">
                <a:solidFill>
                  <a:srgbClr val="66FFFF"/>
                </a:solidFill>
                <a:latin typeface="+mj-lt"/>
              </a:rPr>
              <a:t>: Write Your Own Destiny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30E7AA86-2522-4BA4-B33A-31E7A39DF3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71"/>
          <a:stretch/>
        </p:blipFill>
        <p:spPr>
          <a:xfrm>
            <a:off x="5975728" y="842525"/>
            <a:ext cx="1100358" cy="729994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393" y="1359389"/>
            <a:ext cx="4807469" cy="47735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Major </a:t>
            </a:r>
            <a:r>
              <a:rPr lang="en-US" dirty="0">
                <a:solidFill>
                  <a:srgbClr val="66FFFF"/>
                </a:solidFill>
              </a:rPr>
              <a:t>Difference</a:t>
            </a:r>
            <a:r>
              <a:rPr lang="en-US" dirty="0">
                <a:solidFill>
                  <a:schemeClr val="tx1"/>
                </a:solidFill>
              </a:rPr>
              <a:t> Between </a:t>
            </a:r>
            <a:r>
              <a:rPr lang="en-US" dirty="0">
                <a:solidFill>
                  <a:srgbClr val="66FFFF"/>
                </a:solidFill>
              </a:rPr>
              <a:t>Successful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 err="1">
                <a:solidFill>
                  <a:srgbClr val="66FFFF"/>
                </a:solidFill>
              </a:rPr>
              <a:t>Unseccessful</a:t>
            </a:r>
            <a:r>
              <a:rPr lang="en-US" dirty="0">
                <a:solidFill>
                  <a:schemeClr val="tx1"/>
                </a:solidFill>
              </a:rPr>
              <a:t> People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Hold The Pen To </a:t>
            </a:r>
            <a:r>
              <a:rPr lang="en-US" dirty="0">
                <a:solidFill>
                  <a:srgbClr val="66FFFF"/>
                </a:solidFill>
              </a:rPr>
              <a:t>Write</a:t>
            </a:r>
            <a:r>
              <a:rPr lang="en-US" dirty="0">
                <a:solidFill>
                  <a:schemeClr val="tx1"/>
                </a:solidFill>
              </a:rPr>
              <a:t> Your Own </a:t>
            </a:r>
            <a:r>
              <a:rPr lang="en-US" dirty="0">
                <a:solidFill>
                  <a:srgbClr val="66FFFF"/>
                </a:solidFill>
              </a:rPr>
              <a:t>Destiny</a:t>
            </a:r>
            <a:r>
              <a:rPr lang="en-US" dirty="0">
                <a:solidFill>
                  <a:schemeClr val="tx1"/>
                </a:solidFill>
              </a:rPr>
              <a:t> But How?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What Is </a:t>
            </a:r>
            <a:r>
              <a:rPr lang="en-US" dirty="0">
                <a:solidFill>
                  <a:srgbClr val="66FFFF"/>
                </a:solidFill>
              </a:rPr>
              <a:t>Good Luck </a:t>
            </a:r>
            <a:r>
              <a:rPr lang="en-US" dirty="0">
                <a:solidFill>
                  <a:schemeClr val="tx1"/>
                </a:solidFill>
              </a:rPr>
              <a:t>Or </a:t>
            </a:r>
            <a:r>
              <a:rPr lang="en-US" dirty="0">
                <a:solidFill>
                  <a:srgbClr val="66FFFF"/>
                </a:solidFill>
              </a:rPr>
              <a:t>Bad Luck</a:t>
            </a:r>
            <a:r>
              <a:rPr lang="en-US" dirty="0">
                <a:solidFill>
                  <a:schemeClr val="tx1"/>
                </a:solidFill>
              </a:rPr>
              <a:t>? Can You </a:t>
            </a:r>
            <a:r>
              <a:rPr lang="en-US" dirty="0">
                <a:solidFill>
                  <a:srgbClr val="66FFFF"/>
                </a:solidFill>
              </a:rPr>
              <a:t>Change Your Destiny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8036DBDA-2688-4AE1-948E-C6DA25FAA8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74" r="5161"/>
          <a:stretch/>
        </p:blipFill>
        <p:spPr>
          <a:xfrm>
            <a:off x="9041015" y="459176"/>
            <a:ext cx="2730354" cy="18839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3D133B-09B9-4A9A-997B-F500B771D6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245"/>
          <a:stretch/>
        </p:blipFill>
        <p:spPr>
          <a:xfrm>
            <a:off x="6315043" y="3208111"/>
            <a:ext cx="1789619" cy="1771300"/>
          </a:xfrm>
          <a:prstGeom prst="rect">
            <a:avLst/>
          </a:pr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51096E-FA16-4C63-9933-54D86E92AE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32" r="7959" b="12630"/>
          <a:stretch/>
        </p:blipFill>
        <p:spPr>
          <a:xfrm>
            <a:off x="9677400" y="5033251"/>
            <a:ext cx="2208230" cy="150674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38039F9-843F-471A-A76B-4EF294F9462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13571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45" y="265579"/>
            <a:ext cx="5123707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If We Can Manage Time, We Can Manage Anything Else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Time</a:t>
            </a:r>
            <a:r>
              <a:rPr lang="en-US" sz="3000" dirty="0">
                <a:latin typeface="+mj-lt"/>
              </a:rPr>
              <a:t>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Management Is Life Management</a:t>
            </a:r>
            <a:endParaRPr lang="en-US" sz="3000" dirty="0">
              <a:latin typeface="+mj-lt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145" y="1799303"/>
            <a:ext cx="5300268" cy="42543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 Guide to Manage the Time | Know How to Manage the </a:t>
            </a:r>
            <a:r>
              <a:rPr lang="en-US" dirty="0">
                <a:solidFill>
                  <a:srgbClr val="66FFFF"/>
                </a:solidFill>
              </a:rPr>
              <a:t>Time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Tricks to Manage your </a:t>
            </a:r>
            <a:r>
              <a:rPr lang="en-US" dirty="0">
                <a:solidFill>
                  <a:srgbClr val="66FFFF"/>
                </a:solidFill>
              </a:rPr>
              <a:t>Time Effectively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Procrastination</a:t>
            </a:r>
            <a:r>
              <a:rPr lang="en-US" dirty="0">
                <a:solidFill>
                  <a:schemeClr val="tx1"/>
                </a:solidFill>
              </a:rPr>
              <a:t> Is Killer, How to Kill Procrastination?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Work life balance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E12AA578-A258-49A5-80E6-93A0E84D9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366" y="3692705"/>
            <a:ext cx="1741359" cy="1127529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close up of a clock&#10;&#10;Description automatically generated">
            <a:extLst>
              <a:ext uri="{FF2B5EF4-FFF2-40B4-BE49-F238E27FC236}">
                <a16:creationId xmlns:a16="http://schemas.microsoft.com/office/drawing/2014/main" id="{6AC5FE21-7317-468F-90BA-0466FCF27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774" y="501044"/>
            <a:ext cx="3028386" cy="1945738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6B02E6-3730-4BFC-9A78-7B5BC05FE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150" y="5168437"/>
            <a:ext cx="2407535" cy="12037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3DA5D9-711A-490E-AA9A-A3F2FC41EC6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82475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435" y="197110"/>
            <a:ext cx="5303059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latin typeface="+mj-lt"/>
              </a:rPr>
              <a:t>Time Isn’t The Main Things, It’s The Only Things : </a:t>
            </a:r>
            <a:r>
              <a:rPr lang="en-US" sz="2800" dirty="0">
                <a:solidFill>
                  <a:srgbClr val="66FFFF"/>
                </a:solidFill>
                <a:latin typeface="+mj-lt"/>
              </a:rPr>
              <a:t>Time Management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D3AB82F0-AB02-41BB-8B66-0FB45EB86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28" y="818270"/>
            <a:ext cx="1100358" cy="778503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435" y="1722631"/>
            <a:ext cx="5292789" cy="43930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Manage Your </a:t>
            </a:r>
            <a:r>
              <a:rPr lang="en-US" dirty="0">
                <a:solidFill>
                  <a:srgbClr val="66FFFF"/>
                </a:solidFill>
              </a:rPr>
              <a:t>Day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>
                <a:solidFill>
                  <a:srgbClr val="66FFFF"/>
                </a:solidFill>
              </a:rPr>
              <a:t>Calendar</a:t>
            </a:r>
            <a:r>
              <a:rPr lang="en-US" dirty="0">
                <a:solidFill>
                  <a:schemeClr val="tx1"/>
                </a:solidFill>
              </a:rPr>
              <a:t>?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Impact Of </a:t>
            </a:r>
            <a:r>
              <a:rPr lang="en-US" dirty="0">
                <a:solidFill>
                  <a:srgbClr val="66FFFF"/>
                </a:solidFill>
              </a:rPr>
              <a:t>Poor Time Management </a:t>
            </a:r>
            <a:r>
              <a:rPr lang="en-US" dirty="0">
                <a:solidFill>
                  <a:schemeClr val="tx1"/>
                </a:solidFill>
              </a:rPr>
              <a:t>In Our </a:t>
            </a:r>
            <a:r>
              <a:rPr lang="en-US" dirty="0">
                <a:solidFill>
                  <a:srgbClr val="66FFFF"/>
                </a:solidFill>
              </a:rPr>
              <a:t>Life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Gossip</a:t>
            </a:r>
            <a:r>
              <a:rPr lang="en-US" dirty="0">
                <a:solidFill>
                  <a:schemeClr val="tx1"/>
                </a:solidFill>
              </a:rPr>
              <a:t> Is Major </a:t>
            </a:r>
            <a:r>
              <a:rPr lang="en-US" dirty="0">
                <a:solidFill>
                  <a:srgbClr val="66FFFF"/>
                </a:solidFill>
              </a:rPr>
              <a:t>Time Killer </a:t>
            </a:r>
            <a:r>
              <a:rPr lang="en-US" dirty="0">
                <a:solidFill>
                  <a:schemeClr val="tx1"/>
                </a:solidFill>
              </a:rPr>
              <a:t>With Its Toxic Effects, It’s Time To Say Good Bye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Are You In </a:t>
            </a:r>
            <a:r>
              <a:rPr lang="en-US" dirty="0">
                <a:solidFill>
                  <a:srgbClr val="66FFFF"/>
                </a:solidFill>
              </a:rPr>
              <a:t>Monkey Business</a:t>
            </a:r>
            <a:r>
              <a:rPr lang="en-US" dirty="0">
                <a:solidFill>
                  <a:schemeClr val="tx1"/>
                </a:solidFill>
              </a:rPr>
              <a:t>? Check Your Steps Before It’s Too Late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Habits Of </a:t>
            </a:r>
            <a:r>
              <a:rPr lang="en-US" dirty="0">
                <a:solidFill>
                  <a:srgbClr val="66FFFF"/>
                </a:solidFill>
              </a:rPr>
              <a:t>Highly Productive </a:t>
            </a:r>
            <a:r>
              <a:rPr lang="en-US" dirty="0">
                <a:solidFill>
                  <a:schemeClr val="tx1"/>
                </a:solidFill>
              </a:rPr>
              <a:t>People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C932A4E-83C3-4B17-BF80-DA6E62B57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015" y="524022"/>
            <a:ext cx="2730354" cy="1754252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D20D36BA-5EDD-425D-9241-672822226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043" y="3198952"/>
            <a:ext cx="1789619" cy="1789619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B5AA4E-DF41-4870-9258-4A738A5F0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165558"/>
            <a:ext cx="2208230" cy="124212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56B09A-BDED-4D3D-AF27-2AF76C694C8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182774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565" y="264149"/>
            <a:ext cx="5379929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j-lt"/>
              </a:rPr>
              <a:t>Most People Don’t Listen With The Intent To Understand; They Listen With The Intent To Reply : </a:t>
            </a:r>
            <a:r>
              <a:rPr lang="en-US" sz="2400" dirty="0">
                <a:solidFill>
                  <a:srgbClr val="66FFFF"/>
                </a:solidFill>
                <a:latin typeface="+mj-lt"/>
              </a:rPr>
              <a:t>Conflict Management 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565" y="1690730"/>
            <a:ext cx="5379929" cy="44151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Conflicts</a:t>
            </a:r>
            <a:r>
              <a:rPr lang="en-US" dirty="0">
                <a:solidFill>
                  <a:schemeClr val="tx1"/>
                </a:solidFill>
              </a:rPr>
              <a:t> Are </a:t>
            </a:r>
            <a:r>
              <a:rPr lang="en-US" dirty="0">
                <a:solidFill>
                  <a:srgbClr val="66FFFF"/>
                </a:solidFill>
              </a:rPr>
              <a:t>Part Of Life</a:t>
            </a:r>
            <a:r>
              <a:rPr lang="en-US" dirty="0">
                <a:solidFill>
                  <a:schemeClr val="tx1"/>
                </a:solidFill>
              </a:rPr>
              <a:t>, How To </a:t>
            </a:r>
            <a:r>
              <a:rPr lang="en-US" dirty="0">
                <a:solidFill>
                  <a:srgbClr val="66FFFF"/>
                </a:solidFill>
              </a:rPr>
              <a:t>Manage</a:t>
            </a:r>
            <a:r>
              <a:rPr lang="en-US" dirty="0">
                <a:solidFill>
                  <a:schemeClr val="tx1"/>
                </a:solidFill>
              </a:rPr>
              <a:t> Them? Understand </a:t>
            </a:r>
            <a:r>
              <a:rPr lang="en-US" dirty="0">
                <a:solidFill>
                  <a:srgbClr val="66FFFF"/>
                </a:solidFill>
              </a:rPr>
              <a:t>Art Of Life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Sometimes </a:t>
            </a:r>
            <a:r>
              <a:rPr lang="en-US" dirty="0">
                <a:solidFill>
                  <a:srgbClr val="66FFFF"/>
                </a:solidFill>
              </a:rPr>
              <a:t>Conflicts</a:t>
            </a:r>
            <a:r>
              <a:rPr lang="en-US" dirty="0">
                <a:solidFill>
                  <a:schemeClr val="tx1"/>
                </a:solidFill>
              </a:rPr>
              <a:t> Are </a:t>
            </a:r>
            <a:r>
              <a:rPr lang="en-US" dirty="0">
                <a:solidFill>
                  <a:srgbClr val="66FFFF"/>
                </a:solidFill>
              </a:rPr>
              <a:t>Good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Let’s Have A Look And Unfold The </a:t>
            </a:r>
            <a:r>
              <a:rPr lang="en-US" dirty="0">
                <a:solidFill>
                  <a:srgbClr val="66FFFF"/>
                </a:solidFill>
              </a:rPr>
              <a:t>Strategies</a:t>
            </a:r>
            <a:r>
              <a:rPr lang="en-US" dirty="0">
                <a:solidFill>
                  <a:schemeClr val="tx1"/>
                </a:solidFill>
              </a:rPr>
              <a:t> For </a:t>
            </a:r>
            <a:r>
              <a:rPr lang="en-US" dirty="0">
                <a:solidFill>
                  <a:srgbClr val="66FFFF"/>
                </a:solidFill>
              </a:rPr>
              <a:t>Conflict Management</a:t>
            </a:r>
            <a:r>
              <a:rPr lang="en-US" dirty="0">
                <a:solidFill>
                  <a:schemeClr val="tx1"/>
                </a:solidFill>
              </a:rPr>
              <a:t>, Understand Through Various </a:t>
            </a:r>
            <a:r>
              <a:rPr lang="en-US" dirty="0">
                <a:solidFill>
                  <a:srgbClr val="66FFFF"/>
                </a:solidFill>
              </a:rPr>
              <a:t>Practical Situations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Competition</a:t>
            </a:r>
            <a:r>
              <a:rPr lang="en-US" dirty="0">
                <a:solidFill>
                  <a:schemeClr val="tx1"/>
                </a:solidFill>
              </a:rPr>
              <a:t> Is </a:t>
            </a:r>
            <a:r>
              <a:rPr lang="en-US" dirty="0">
                <a:solidFill>
                  <a:srgbClr val="66FFFF"/>
                </a:solidFill>
              </a:rPr>
              <a:t>Good</a:t>
            </a:r>
            <a:r>
              <a:rPr lang="en-US" dirty="0">
                <a:solidFill>
                  <a:schemeClr val="tx1"/>
                </a:solidFill>
              </a:rPr>
              <a:t> But With Whom?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3605CE-42C6-44B8-981B-2DFCB2666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901" y="3553075"/>
            <a:ext cx="2323902" cy="1161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67D814-3022-43B1-8BC2-A99C7ACAA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838" y="844088"/>
            <a:ext cx="1424138" cy="76791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C10437D6-7624-42E4-9984-0134FC105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729" y="5694202"/>
            <a:ext cx="2208230" cy="10268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57077D-6F5A-43D8-A26B-32C6F5BD8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730" y="4542581"/>
            <a:ext cx="2208230" cy="115162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FF9EA5B-33C3-46D0-B46F-D79D85CA12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9070" y="121537"/>
            <a:ext cx="2517365" cy="25148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217D2ED-C3F8-40E4-9F5C-072A2F415FD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253953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444" y="244776"/>
            <a:ext cx="5180134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Expect More From Yourself And Less From Others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Love Is Key, It Opens Many Locks 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718328-824C-486A-802F-FF1219A9A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845" y="737420"/>
            <a:ext cx="1215373" cy="947416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362" y="1684836"/>
            <a:ext cx="5173216" cy="431040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Put Yourself In Others Shoe, </a:t>
            </a:r>
            <a:r>
              <a:rPr lang="en-US" dirty="0">
                <a:solidFill>
                  <a:srgbClr val="66FFFF"/>
                </a:solidFill>
              </a:rPr>
              <a:t>Look</a:t>
            </a:r>
            <a:r>
              <a:rPr lang="en-US" dirty="0">
                <a:solidFill>
                  <a:schemeClr val="tx1"/>
                </a:solidFill>
              </a:rPr>
              <a:t> At The </a:t>
            </a:r>
            <a:r>
              <a:rPr lang="en-US" dirty="0">
                <a:solidFill>
                  <a:srgbClr val="66FFFF"/>
                </a:solidFill>
              </a:rPr>
              <a:t>World</a:t>
            </a:r>
            <a:r>
              <a:rPr lang="en-US" dirty="0">
                <a:solidFill>
                  <a:schemeClr val="tx1"/>
                </a:solidFill>
              </a:rPr>
              <a:t> With New And </a:t>
            </a:r>
            <a:r>
              <a:rPr lang="en-US" dirty="0">
                <a:solidFill>
                  <a:srgbClr val="66FFFF"/>
                </a:solidFill>
              </a:rPr>
              <a:t>Open Minded Perspective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Love</a:t>
            </a:r>
            <a:r>
              <a:rPr lang="en-US" dirty="0">
                <a:solidFill>
                  <a:schemeClr val="tx1"/>
                </a:solidFill>
              </a:rPr>
              <a:t> Is </a:t>
            </a:r>
            <a:r>
              <a:rPr lang="en-US" dirty="0">
                <a:solidFill>
                  <a:srgbClr val="66FFFF"/>
                </a:solidFill>
              </a:rPr>
              <a:t>Key</a:t>
            </a:r>
            <a:r>
              <a:rPr lang="en-US" dirty="0">
                <a:solidFill>
                  <a:schemeClr val="tx1"/>
                </a:solidFill>
              </a:rPr>
              <a:t> To </a:t>
            </a:r>
            <a:r>
              <a:rPr lang="en-US" dirty="0">
                <a:solidFill>
                  <a:srgbClr val="66FFFF"/>
                </a:solidFill>
              </a:rPr>
              <a:t>Success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Step Toward </a:t>
            </a:r>
            <a:r>
              <a:rPr lang="en-US" dirty="0">
                <a:solidFill>
                  <a:srgbClr val="66FFFF"/>
                </a:solidFill>
              </a:rPr>
              <a:t>Real Success</a:t>
            </a: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99FAC091-A7B7-44EF-8520-9C9447197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015" y="492685"/>
            <a:ext cx="2730354" cy="1816926"/>
          </a:xfrm>
          <a:prstGeom prst="rect">
            <a:avLst/>
          </a:prstGeom>
        </p:spPr>
      </p:pic>
      <p:pic>
        <p:nvPicPr>
          <p:cNvPr id="14" name="Picture 13" descr="A drawing of a person&#10;&#10;Description automatically generated">
            <a:extLst>
              <a:ext uri="{FF2B5EF4-FFF2-40B4-BE49-F238E27FC236}">
                <a16:creationId xmlns:a16="http://schemas.microsoft.com/office/drawing/2014/main" id="{BC7DD772-B495-4CF7-82BA-91738910F2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079"/>
          <a:stretch/>
        </p:blipFill>
        <p:spPr>
          <a:xfrm>
            <a:off x="6315043" y="3370755"/>
            <a:ext cx="1789619" cy="1446012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0FBA8E-3CCE-470E-945F-BE54E1167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067757"/>
            <a:ext cx="2208230" cy="143773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F306AD-CC78-4C9A-9789-D913B6C5F74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489957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255" y="315224"/>
            <a:ext cx="5209312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It Takes Both Side To Build A Bridge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Managing &amp; Building Relationship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608" y="1844562"/>
            <a:ext cx="5217887" cy="42445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Overcome </a:t>
            </a:r>
            <a:r>
              <a:rPr lang="en-US" dirty="0">
                <a:solidFill>
                  <a:srgbClr val="66FFFF"/>
                </a:solidFill>
              </a:rPr>
              <a:t>Toxic Relationship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dirty="0">
                <a:solidFill>
                  <a:srgbClr val="66FFFF"/>
                </a:solidFill>
              </a:rPr>
              <a:t>Build Strong Relation?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Manage </a:t>
            </a:r>
            <a:r>
              <a:rPr lang="en-US" dirty="0">
                <a:solidFill>
                  <a:srgbClr val="66FFFF"/>
                </a:solidFill>
              </a:rPr>
              <a:t>Domestic Fights</a:t>
            </a:r>
            <a:r>
              <a:rPr lang="en-US" dirty="0">
                <a:solidFill>
                  <a:schemeClr val="tx1"/>
                </a:solidFill>
              </a:rPr>
              <a:t>?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Get Over A </a:t>
            </a:r>
            <a:r>
              <a:rPr lang="en-US" dirty="0">
                <a:solidFill>
                  <a:srgbClr val="66FFFF"/>
                </a:solidFill>
              </a:rPr>
              <a:t>Breakup?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drawing of a person&#10;&#10;Description automatically generated">
            <a:extLst>
              <a:ext uri="{FF2B5EF4-FFF2-40B4-BE49-F238E27FC236}">
                <a16:creationId xmlns:a16="http://schemas.microsoft.com/office/drawing/2014/main" id="{3CC77A4E-35CD-48FA-B0D8-9141C5F07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6044" y="143974"/>
            <a:ext cx="3319926" cy="18591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drawing of a person&#10;&#10;Description automatically generated">
            <a:extLst>
              <a:ext uri="{FF2B5EF4-FFF2-40B4-BE49-F238E27FC236}">
                <a16:creationId xmlns:a16="http://schemas.microsoft.com/office/drawing/2014/main" id="{4EDF1DC3-BD56-4027-AB38-6235005A7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262" y="3382123"/>
            <a:ext cx="2064010" cy="1480926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81CC5F-758C-475F-98D3-EE939B04A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252" y="891074"/>
            <a:ext cx="1364955" cy="673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2B8A59-B25E-4FBF-AB41-25F1D0520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0149" y="5020970"/>
            <a:ext cx="2585821" cy="165492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1F0FBC-5A7C-43F6-B278-D9131B17C16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64379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685" y="219857"/>
            <a:ext cx="5052455" cy="150734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When You Have A Strong Purpose, Then Hard Work Isn’t An Option, It’s Necessity : </a:t>
            </a:r>
            <a:r>
              <a:rPr lang="en-US" sz="2400" dirty="0">
                <a:solidFill>
                  <a:srgbClr val="66FFFF"/>
                </a:solidFill>
                <a:latin typeface="+mj-lt"/>
              </a:rPr>
              <a:t>Life Is Art, Science And Commerce Of Living</a:t>
            </a:r>
            <a:br>
              <a:rPr lang="en-US" sz="2400" dirty="0">
                <a:latin typeface="+mj-lt"/>
              </a:rPr>
            </a:br>
            <a:endParaRPr lang="en-US" sz="2400" dirty="0">
              <a:latin typeface="+mj-l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7691" y="1902691"/>
            <a:ext cx="5042449" cy="42579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Life Is </a:t>
            </a:r>
            <a:r>
              <a:rPr lang="en-US" dirty="0">
                <a:solidFill>
                  <a:srgbClr val="66FFFF"/>
                </a:solidFill>
              </a:rPr>
              <a:t>Art</a:t>
            </a:r>
            <a:r>
              <a:rPr lang="en-US" dirty="0">
                <a:solidFill>
                  <a:schemeClr val="tx1"/>
                </a:solidFill>
              </a:rPr>
              <a:t> Or </a:t>
            </a:r>
            <a:r>
              <a:rPr lang="en-US" dirty="0">
                <a:solidFill>
                  <a:srgbClr val="66FFFF"/>
                </a:solidFill>
              </a:rPr>
              <a:t>Science</a:t>
            </a:r>
            <a:r>
              <a:rPr lang="en-US" dirty="0">
                <a:solidFill>
                  <a:schemeClr val="tx1"/>
                </a:solidFill>
              </a:rPr>
              <a:t> Or </a:t>
            </a:r>
            <a:r>
              <a:rPr lang="en-US" dirty="0">
                <a:solidFill>
                  <a:srgbClr val="66FFFF"/>
                </a:solidFill>
              </a:rPr>
              <a:t>Commerce</a:t>
            </a:r>
            <a:r>
              <a:rPr lang="en-US" dirty="0">
                <a:solidFill>
                  <a:schemeClr val="tx1"/>
                </a:solidFill>
              </a:rPr>
              <a:t> Of Living?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Power Of </a:t>
            </a:r>
            <a:r>
              <a:rPr lang="en-US" dirty="0">
                <a:solidFill>
                  <a:srgbClr val="66FFFF"/>
                </a:solidFill>
              </a:rPr>
              <a:t>Unconditional Love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Success</a:t>
            </a:r>
            <a:r>
              <a:rPr lang="en-US" dirty="0">
                <a:solidFill>
                  <a:schemeClr val="tx1"/>
                </a:solidFill>
              </a:rPr>
              <a:t> Is Not A </a:t>
            </a:r>
            <a:r>
              <a:rPr lang="en-US" dirty="0">
                <a:solidFill>
                  <a:srgbClr val="66FFFF"/>
                </a:solidFill>
              </a:rPr>
              <a:t>Shortcut</a:t>
            </a:r>
            <a:r>
              <a:rPr lang="en-US" dirty="0">
                <a:solidFill>
                  <a:schemeClr val="tx1"/>
                </a:solidFill>
              </a:rPr>
              <a:t>, It’s A </a:t>
            </a:r>
            <a:r>
              <a:rPr lang="en-US" dirty="0">
                <a:solidFill>
                  <a:srgbClr val="66FFFF"/>
                </a:solidFill>
              </a:rPr>
              <a:t>Process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Most Burning Word Is </a:t>
            </a:r>
            <a:r>
              <a:rPr lang="en-US" dirty="0">
                <a:solidFill>
                  <a:srgbClr val="66FFFF"/>
                </a:solidFill>
              </a:rPr>
              <a:t>Jealousy</a:t>
            </a:r>
            <a:r>
              <a:rPr lang="en-US" dirty="0">
                <a:solidFill>
                  <a:schemeClr val="tx1"/>
                </a:solidFill>
              </a:rPr>
              <a:t>, How To Maintain A Distance From It?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Most Powerful Word Is </a:t>
            </a:r>
            <a:r>
              <a:rPr lang="en-US" dirty="0">
                <a:solidFill>
                  <a:srgbClr val="66FFFF"/>
                </a:solidFill>
              </a:rPr>
              <a:t>Knowledge</a:t>
            </a:r>
            <a:r>
              <a:rPr lang="en-US" dirty="0">
                <a:solidFill>
                  <a:schemeClr val="tx1"/>
                </a:solidFill>
              </a:rPr>
              <a:t>, Acquire It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866ECCC7-88B7-4966-87FF-D6949BEB07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858" b="2631"/>
          <a:stretch/>
        </p:blipFill>
        <p:spPr>
          <a:xfrm>
            <a:off x="6366842" y="3198952"/>
            <a:ext cx="1686020" cy="1789619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drawing of a person&#10;&#10;Description automatically generated">
            <a:extLst>
              <a:ext uri="{FF2B5EF4-FFF2-40B4-BE49-F238E27FC236}">
                <a16:creationId xmlns:a16="http://schemas.microsoft.com/office/drawing/2014/main" id="{3010E242-4DF4-45AE-B8E7-8BC1B2E9A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252" y="882639"/>
            <a:ext cx="1382481" cy="6497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3F9F90-E8B2-4EBC-A3D1-E0C0FF338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852" y="45780"/>
            <a:ext cx="2826202" cy="28262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9CA732-C91B-43D0-B2F5-9B271F0F5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616" y="4937950"/>
            <a:ext cx="2730354" cy="17016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27EE0C-AB29-43A8-97D4-B99683E013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381" y="3243767"/>
            <a:ext cx="1997753" cy="11187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90DA60D-D3E2-46E5-9AE7-54DF8C00B08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37035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393" y="197111"/>
            <a:ext cx="5125775" cy="152085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700" dirty="0">
                <a:latin typeface="+mj-lt"/>
              </a:rPr>
              <a:t>You Are Given This Life Because You Are Strong Enough To Live It : </a:t>
            </a:r>
            <a:r>
              <a:rPr lang="en-US" sz="2700" dirty="0">
                <a:solidFill>
                  <a:srgbClr val="66FFFF"/>
                </a:solidFill>
                <a:latin typeface="+mj-lt"/>
              </a:rPr>
              <a:t>How To Become Ethically Rich And Mentally Tough?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close up of a toy&#10;&#10;Description automatically generated">
            <a:extLst>
              <a:ext uri="{FF2B5EF4-FFF2-40B4-BE49-F238E27FC236}">
                <a16:creationId xmlns:a16="http://schemas.microsoft.com/office/drawing/2014/main" id="{128CBBE9-F2B1-4F39-8653-5A16ED762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28" y="766940"/>
            <a:ext cx="1100358" cy="881163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907" y="1800317"/>
            <a:ext cx="5134292" cy="43330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</a:t>
            </a:r>
            <a:r>
              <a:rPr lang="en-US" dirty="0" err="1">
                <a:solidFill>
                  <a:schemeClr val="tx1"/>
                </a:solidFill>
              </a:rPr>
              <a:t>Improove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66FFFF"/>
                </a:solidFill>
              </a:rPr>
              <a:t>Standard Of Living?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Important Tips To Become </a:t>
            </a:r>
            <a:r>
              <a:rPr lang="en-US" dirty="0">
                <a:solidFill>
                  <a:srgbClr val="66FFFF"/>
                </a:solidFill>
              </a:rPr>
              <a:t>Ethically Rich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Golden Rules </a:t>
            </a:r>
            <a:r>
              <a:rPr lang="en-US" dirty="0">
                <a:solidFill>
                  <a:schemeClr val="tx1"/>
                </a:solidFill>
              </a:rPr>
              <a:t>Of Life - </a:t>
            </a:r>
            <a:r>
              <a:rPr lang="en-US" dirty="0">
                <a:solidFill>
                  <a:srgbClr val="66FFFF"/>
                </a:solidFill>
              </a:rPr>
              <a:t>Never Taught </a:t>
            </a:r>
            <a:r>
              <a:rPr lang="en-US" dirty="0">
                <a:solidFill>
                  <a:schemeClr val="tx1"/>
                </a:solidFill>
              </a:rPr>
              <a:t>In </a:t>
            </a:r>
            <a:r>
              <a:rPr lang="en-US" dirty="0">
                <a:solidFill>
                  <a:srgbClr val="66FFFF"/>
                </a:solidFill>
              </a:rPr>
              <a:t>School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Overcoming </a:t>
            </a:r>
            <a:r>
              <a:rPr lang="en-US" dirty="0">
                <a:solidFill>
                  <a:srgbClr val="66FFFF"/>
                </a:solidFill>
              </a:rPr>
              <a:t>Shyness</a:t>
            </a:r>
            <a:r>
              <a:rPr lang="en-US" dirty="0">
                <a:solidFill>
                  <a:schemeClr val="tx1"/>
                </a:solidFill>
              </a:rPr>
              <a:t> From </a:t>
            </a:r>
            <a:r>
              <a:rPr lang="en-US" dirty="0">
                <a:solidFill>
                  <a:srgbClr val="66FFFF"/>
                </a:solidFill>
              </a:rPr>
              <a:t>Opposite Sex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Being </a:t>
            </a:r>
            <a:r>
              <a:rPr lang="en-US" dirty="0">
                <a:solidFill>
                  <a:srgbClr val="66FFFF"/>
                </a:solidFill>
              </a:rPr>
              <a:t>Mentally Tough </a:t>
            </a:r>
            <a:r>
              <a:rPr lang="en-US" dirty="0">
                <a:solidFill>
                  <a:schemeClr val="tx1"/>
                </a:solidFill>
              </a:rPr>
              <a:t>Is Sign Of Iron In You, Signs Of </a:t>
            </a:r>
            <a:r>
              <a:rPr lang="en-US" dirty="0">
                <a:solidFill>
                  <a:srgbClr val="66FFFF"/>
                </a:solidFill>
              </a:rPr>
              <a:t>Mentally Tough People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EAEF9D-DE9A-4CD6-9DE0-D83A0C038E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97" b="8998"/>
          <a:stretch/>
        </p:blipFill>
        <p:spPr>
          <a:xfrm>
            <a:off x="9041015" y="710371"/>
            <a:ext cx="2730354" cy="1381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864BCD-5011-494E-8678-0227E9D476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19" t="8127" r="14020" b="13958"/>
          <a:stretch/>
        </p:blipFill>
        <p:spPr>
          <a:xfrm>
            <a:off x="6460367" y="3198952"/>
            <a:ext cx="1498970" cy="1789619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DB7492-ED73-4D46-8470-76B6380FD8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079989"/>
            <a:ext cx="2208230" cy="14132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22225E-4294-406C-9DB8-C115CD4FE48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05019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370" y="219046"/>
            <a:ext cx="5128094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j-lt"/>
              </a:rPr>
              <a:t>The Greatest Weapon Against Stress Is Our Ability To Choose One Thought Over Another : </a:t>
            </a:r>
            <a:r>
              <a:rPr lang="en-US" sz="2400" dirty="0">
                <a:solidFill>
                  <a:srgbClr val="66FFFF"/>
                </a:solidFill>
                <a:latin typeface="+mj-lt"/>
              </a:rPr>
              <a:t>How To Live Stress Free Life?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oiletry&#10;&#10;Description automatically generated">
            <a:extLst>
              <a:ext uri="{FF2B5EF4-FFF2-40B4-BE49-F238E27FC236}">
                <a16:creationId xmlns:a16="http://schemas.microsoft.com/office/drawing/2014/main" id="{13C5FF3D-02F0-4108-B258-8D09AB6C0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28" y="841403"/>
            <a:ext cx="1100358" cy="732238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370" y="1722631"/>
            <a:ext cx="5128094" cy="44544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Don't Let The </a:t>
            </a:r>
            <a:r>
              <a:rPr lang="en-US" dirty="0">
                <a:solidFill>
                  <a:srgbClr val="66FFFF"/>
                </a:solidFill>
              </a:rPr>
              <a:t>Stress Hamper Your Enjoyment/ Productivity</a:t>
            </a:r>
            <a:r>
              <a:rPr lang="en-US" dirty="0">
                <a:solidFill>
                  <a:schemeClr val="tx1"/>
                </a:solidFill>
              </a:rPr>
              <a:t> In Life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Stress Is Nothing But </a:t>
            </a:r>
            <a:r>
              <a:rPr lang="en-US" dirty="0">
                <a:solidFill>
                  <a:srgbClr val="66FFFF"/>
                </a:solidFill>
              </a:rPr>
              <a:t>Inability To Manage</a:t>
            </a:r>
            <a:r>
              <a:rPr lang="en-US" dirty="0">
                <a:solidFill>
                  <a:schemeClr val="tx1"/>
                </a:solidFill>
              </a:rPr>
              <a:t>, Do You Really Want To Manage?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Stress Management</a:t>
            </a:r>
            <a:r>
              <a:rPr lang="en-US" dirty="0">
                <a:solidFill>
                  <a:schemeClr val="tx1"/>
                </a:solidFill>
              </a:rPr>
              <a:t> – Practical And Best Approach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Control The Controllable – </a:t>
            </a:r>
            <a:r>
              <a:rPr lang="en-US" dirty="0">
                <a:solidFill>
                  <a:srgbClr val="66FFFF"/>
                </a:solidFill>
              </a:rPr>
              <a:t>Serenity Prayer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Present</a:t>
            </a:r>
            <a:r>
              <a:rPr lang="en-US" dirty="0">
                <a:solidFill>
                  <a:schemeClr val="tx1"/>
                </a:solidFill>
              </a:rPr>
              <a:t> Is </a:t>
            </a:r>
            <a:r>
              <a:rPr lang="en-US" dirty="0">
                <a:solidFill>
                  <a:srgbClr val="66FFFF"/>
                </a:solidFill>
              </a:rPr>
              <a:t>More Powerful </a:t>
            </a:r>
            <a:r>
              <a:rPr lang="en-US" dirty="0">
                <a:solidFill>
                  <a:schemeClr val="tx1"/>
                </a:solidFill>
              </a:rPr>
              <a:t>Than Anything Else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4811E7-EAE5-40EB-84E6-10E52314E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015" y="634093"/>
            <a:ext cx="2730354" cy="1534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996ACB-2C0B-4AAB-9F24-4F5B397C6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043" y="3498306"/>
            <a:ext cx="1789619" cy="1190910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CA4AF00E-3EDC-4928-A597-413B62CA9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176069"/>
            <a:ext cx="2208230" cy="122110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DACC679-2A5C-4767-9FBC-B8407C92905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594185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728" y="197111"/>
            <a:ext cx="5166176" cy="138461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600" dirty="0">
                <a:latin typeface="+mj-lt"/>
              </a:rPr>
              <a:t>Recovery Is Not For People Who Need It, It’s For People Who Want It : </a:t>
            </a:r>
            <a:r>
              <a:rPr lang="en-US" sz="2600" dirty="0">
                <a:solidFill>
                  <a:srgbClr val="66FFFF"/>
                </a:solidFill>
                <a:latin typeface="+mj-lt"/>
              </a:rPr>
              <a:t>Quit Addictions and Unhealthy Food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2A8BF3-6AC7-46AC-9FA8-9127C10E15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28" y="833319"/>
            <a:ext cx="1100358" cy="748405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728" y="1640786"/>
            <a:ext cx="5154733" cy="45106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Say NO! To </a:t>
            </a:r>
            <a:r>
              <a:rPr lang="en-US" dirty="0">
                <a:solidFill>
                  <a:srgbClr val="66FFFF"/>
                </a:solidFill>
              </a:rPr>
              <a:t>Unhealthy Food Now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</a:t>
            </a:r>
            <a:r>
              <a:rPr lang="en-US" dirty="0">
                <a:solidFill>
                  <a:srgbClr val="66FFFF"/>
                </a:solidFill>
              </a:rPr>
              <a:t>Quit Addictions?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29DBDE-6DA4-4D01-82D9-BEF972CC9E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015" y="636649"/>
            <a:ext cx="2730354" cy="15289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0B11FA-D001-4E71-9AE0-AE4FDF324F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463"/>
          <a:stretch/>
        </p:blipFill>
        <p:spPr>
          <a:xfrm>
            <a:off x="6315043" y="3377201"/>
            <a:ext cx="1789619" cy="1433121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8B546B-D5B4-4069-A547-2C743790A4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234565"/>
            <a:ext cx="2208230" cy="110411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29F202-FA12-46F9-A8CC-E8380DDB3E2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37219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0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Courses And Fee Structure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52C417-6161-43D6-8D8D-35E6A65E6AB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000" kern="1200">
                <a:solidFill>
                  <a:prstClr val="white">
                    <a:tint val="75000"/>
                    <a:alpha val="80000"/>
                  </a:prstClr>
                </a:solidFill>
                <a:latin typeface="+mn-lt"/>
                <a:ea typeface="+mn-ea"/>
                <a:cs typeface="+mn-cs"/>
              </a:rPr>
              <a:t>www.pragyapersonalitydevelopment.com, saurabh@pipd.in, 9829178749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BDF5884-E9C9-4276-85C2-E90E8B1CAF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601285"/>
              </p:ext>
            </p:extLst>
          </p:nvPr>
        </p:nvGraphicFramePr>
        <p:xfrm>
          <a:off x="945674" y="468977"/>
          <a:ext cx="10325377" cy="353906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167190">
                  <a:extLst>
                    <a:ext uri="{9D8B030D-6E8A-4147-A177-3AD203B41FA5}">
                      <a16:colId xmlns:a16="http://schemas.microsoft.com/office/drawing/2014/main" val="1770361753"/>
                    </a:ext>
                  </a:extLst>
                </a:gridCol>
                <a:gridCol w="2607892">
                  <a:extLst>
                    <a:ext uri="{9D8B030D-6E8A-4147-A177-3AD203B41FA5}">
                      <a16:colId xmlns:a16="http://schemas.microsoft.com/office/drawing/2014/main" val="1430018095"/>
                    </a:ext>
                  </a:extLst>
                </a:gridCol>
                <a:gridCol w="1894629">
                  <a:extLst>
                    <a:ext uri="{9D8B030D-6E8A-4147-A177-3AD203B41FA5}">
                      <a16:colId xmlns:a16="http://schemas.microsoft.com/office/drawing/2014/main" val="304688871"/>
                    </a:ext>
                  </a:extLst>
                </a:gridCol>
                <a:gridCol w="1655666">
                  <a:extLst>
                    <a:ext uri="{9D8B030D-6E8A-4147-A177-3AD203B41FA5}">
                      <a16:colId xmlns:a16="http://schemas.microsoft.com/office/drawing/2014/main" val="3931564603"/>
                    </a:ext>
                  </a:extLst>
                </a:gridCol>
              </a:tblGrid>
              <a:tr h="366467">
                <a:tc>
                  <a:txBody>
                    <a:bodyPr/>
                    <a:lstStyle/>
                    <a:p>
                      <a:r>
                        <a:rPr lang="en-US" sz="1700"/>
                        <a:t>Course</a:t>
                      </a:r>
                    </a:p>
                  </a:txBody>
                  <a:tcPr marL="72762" marR="72762" marT="36381" marB="363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Details</a:t>
                      </a:r>
                    </a:p>
                  </a:txBody>
                  <a:tcPr marL="72762" marR="72762" marT="36381" marB="363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Duration</a:t>
                      </a:r>
                    </a:p>
                  </a:txBody>
                  <a:tcPr marL="72762" marR="72762" marT="36381" marB="363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Fee</a:t>
                      </a:r>
                    </a:p>
                  </a:txBody>
                  <a:tcPr marL="72762" marR="72762" marT="36381" marB="363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195544"/>
                  </a:ext>
                </a:extLst>
              </a:tr>
              <a:tr h="884767">
                <a:tc>
                  <a:txBody>
                    <a:bodyPr/>
                    <a:lstStyle/>
                    <a:p>
                      <a:pPr algn="l"/>
                      <a:r>
                        <a:rPr lang="en-US" sz="1700" b="1" dirty="0"/>
                        <a:t>Training Programme For Start Up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b="1" dirty="0">
                        <a:solidFill>
                          <a:schemeClr val="tx1"/>
                        </a:solidFill>
                      </a:endParaRPr>
                    </a:p>
                  </a:txBody>
                  <a:tcPr marL="72762" marR="72762" marT="36381" marB="363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72762" marR="72762" marT="36381" marB="363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10 Days</a:t>
                      </a:r>
                    </a:p>
                    <a:p>
                      <a:r>
                        <a:rPr lang="en-US" sz="1700"/>
                        <a:t>2 Hours/ Day </a:t>
                      </a:r>
                    </a:p>
                  </a:txBody>
                  <a:tcPr marL="72762" marR="72762" marT="36381" marB="363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Rs. 5,000/-</a:t>
                      </a:r>
                    </a:p>
                    <a:p>
                      <a:r>
                        <a:rPr lang="en-US" sz="1700"/>
                        <a:t>Cheque/ Cash/ Online</a:t>
                      </a:r>
                    </a:p>
                  </a:txBody>
                  <a:tcPr marL="72762" marR="72762" marT="36381" marB="363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202669"/>
                  </a:ext>
                </a:extLst>
              </a:tr>
              <a:tr h="11439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/>
                        <a:t>Scientific Career Counselling</a:t>
                      </a:r>
                      <a:endParaRPr lang="en-US" sz="1700" b="1">
                        <a:solidFill>
                          <a:schemeClr val="tx1"/>
                        </a:solidFill>
                      </a:endParaRPr>
                    </a:p>
                  </a:txBody>
                  <a:tcPr marL="72762" marR="72762" marT="36381" marB="363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72762" marR="72762" marT="36381" marB="363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10 Days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/>
                        <a:t>2 Hours/ Day </a:t>
                      </a:r>
                    </a:p>
                    <a:p>
                      <a:endParaRPr lang="en-US" sz="1700"/>
                    </a:p>
                  </a:txBody>
                  <a:tcPr marL="72762" marR="72762" marT="36381" marB="363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Rs. 5,000/-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/>
                        <a:t>Cheque/ Cash/ Online</a:t>
                      </a:r>
                    </a:p>
                    <a:p>
                      <a:endParaRPr lang="en-US" sz="1700"/>
                    </a:p>
                  </a:txBody>
                  <a:tcPr marL="72762" marR="72762" marT="36381" marB="363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8639366"/>
                  </a:ext>
                </a:extLst>
              </a:tr>
              <a:tr h="11439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>
                          <a:solidFill>
                            <a:schemeClr val="tx1"/>
                          </a:solidFill>
                        </a:rPr>
                        <a:t>Train The Trainer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b="1">
                        <a:solidFill>
                          <a:schemeClr val="tx1"/>
                        </a:solidFill>
                      </a:endParaRPr>
                    </a:p>
                    <a:p>
                      <a:endParaRPr lang="en-US" sz="1700"/>
                    </a:p>
                  </a:txBody>
                  <a:tcPr marL="72762" marR="72762" marT="36381" marB="363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Soft Copy Of Complete Study Material Will Be Provided</a:t>
                      </a:r>
                    </a:p>
                  </a:txBody>
                  <a:tcPr marL="72762" marR="72762" marT="36381" marB="363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120 Days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/>
                        <a:t>2 Hours/ Day </a:t>
                      </a:r>
                    </a:p>
                    <a:p>
                      <a:endParaRPr lang="en-US" sz="1700"/>
                    </a:p>
                  </a:txBody>
                  <a:tcPr marL="72762" marR="72762" marT="36381" marB="363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Rs. 100,000/-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Cheque/ Cash/ Online</a:t>
                      </a:r>
                    </a:p>
                    <a:p>
                      <a:endParaRPr lang="en-US" sz="1700" dirty="0"/>
                    </a:p>
                  </a:txBody>
                  <a:tcPr marL="72762" marR="72762" marT="36381" marB="3638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049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60126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046" y="197110"/>
            <a:ext cx="5088471" cy="110521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latin typeface="+mj-lt"/>
              </a:rPr>
              <a:t>The Purpose Of Our Lives Is To Be Happy : </a:t>
            </a:r>
            <a:r>
              <a:rPr lang="en-US" sz="2800" dirty="0">
                <a:solidFill>
                  <a:srgbClr val="66FFFF"/>
                </a:solidFill>
                <a:latin typeface="+mj-lt"/>
              </a:rPr>
              <a:t>How to Live Happy</a:t>
            </a:r>
            <a:r>
              <a:rPr lang="en-US" sz="2800" dirty="0">
                <a:latin typeface="+mj-lt"/>
              </a:rPr>
              <a:t>?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6046" y="1450109"/>
            <a:ext cx="5088471" cy="45925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Increase </a:t>
            </a:r>
            <a:r>
              <a:rPr lang="en-US" dirty="0">
                <a:solidFill>
                  <a:srgbClr val="66FFFF"/>
                </a:solidFill>
              </a:rPr>
              <a:t>Acceptance</a:t>
            </a:r>
            <a:r>
              <a:rPr lang="en-US" dirty="0">
                <a:solidFill>
                  <a:schemeClr val="tx1"/>
                </a:solidFill>
              </a:rPr>
              <a:t> And Reduce </a:t>
            </a:r>
            <a:r>
              <a:rPr lang="en-US" dirty="0">
                <a:solidFill>
                  <a:srgbClr val="66FFFF"/>
                </a:solidFill>
              </a:rPr>
              <a:t>Expectations?</a:t>
            </a:r>
          </a:p>
          <a:p>
            <a:pPr lvl="0" algn="l"/>
            <a:endParaRPr lang="en-US" dirty="0">
              <a:solidFill>
                <a:schemeClr val="tx1"/>
              </a:solidFill>
            </a:endParaRP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Don’t Worry </a:t>
            </a:r>
            <a:r>
              <a:rPr lang="en-US" dirty="0">
                <a:solidFill>
                  <a:schemeClr val="tx1"/>
                </a:solidFill>
              </a:rPr>
              <a:t>About The People, What They Will Say, You Can’t Keep </a:t>
            </a:r>
            <a:r>
              <a:rPr lang="en-US" dirty="0">
                <a:solidFill>
                  <a:srgbClr val="66FFFF"/>
                </a:solidFill>
              </a:rPr>
              <a:t>Everyone Happy</a:t>
            </a:r>
          </a:p>
          <a:p>
            <a:pPr marL="57150" lvl="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Either/ Or </a:t>
            </a:r>
            <a:r>
              <a:rPr lang="en-US" dirty="0">
                <a:solidFill>
                  <a:schemeClr val="tx1"/>
                </a:solidFill>
              </a:rPr>
              <a:t>Will Cause Trouble For You</a:t>
            </a:r>
          </a:p>
          <a:p>
            <a:pPr marL="57150" lvl="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Understand The Difference Between </a:t>
            </a:r>
            <a:r>
              <a:rPr lang="en-US" dirty="0">
                <a:solidFill>
                  <a:srgbClr val="66FFFF"/>
                </a:solidFill>
              </a:rPr>
              <a:t>Pleasure And Happiness</a:t>
            </a:r>
          </a:p>
          <a:p>
            <a:pPr marL="57150" lvl="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a computer&#10;&#10;Description automatically generated">
            <a:extLst>
              <a:ext uri="{FF2B5EF4-FFF2-40B4-BE49-F238E27FC236}">
                <a16:creationId xmlns:a16="http://schemas.microsoft.com/office/drawing/2014/main" id="{E9D0B396-4F75-4187-B05F-77B5D849F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1015" y="636649"/>
            <a:ext cx="2730354" cy="15289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1F9937-5512-4E05-9CC2-DEA2C52FB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149" y="778842"/>
            <a:ext cx="1441515" cy="898409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1C12C1-0C07-401D-AF99-43EC47D2B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0" y="5220500"/>
            <a:ext cx="2208230" cy="1132245"/>
          </a:xfrm>
          <a:prstGeom prst="rect">
            <a:avLst/>
          </a:prstGeom>
        </p:spPr>
      </p:pic>
      <p:pic>
        <p:nvPicPr>
          <p:cNvPr id="17" name="Picture 16" descr="A picture containing object, chessman, indoor&#10;&#10;Description automatically generated">
            <a:extLst>
              <a:ext uri="{FF2B5EF4-FFF2-40B4-BE49-F238E27FC236}">
                <a16:creationId xmlns:a16="http://schemas.microsoft.com/office/drawing/2014/main" id="{3B8488F1-D523-4E3F-AAE7-24ED893B49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8620" y="3461532"/>
            <a:ext cx="2020402" cy="8184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ABA7F8-7C60-4141-8C82-28B2B552F1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101"/>
          <a:stretch/>
        </p:blipFill>
        <p:spPr>
          <a:xfrm>
            <a:off x="6337938" y="3229344"/>
            <a:ext cx="1743828" cy="172883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29778E-EA2F-4B72-B910-D9BA2BFAAA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54185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435" y="156743"/>
            <a:ext cx="5303059" cy="138573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2600" dirty="0">
                <a:latin typeface="+mj-lt"/>
              </a:rPr>
              <a:t>If You Are Born Poor, It’s Not Your Mistake But If You Die Poor That’s Your Mistake : </a:t>
            </a:r>
            <a:r>
              <a:rPr lang="en-US" sz="2600" dirty="0">
                <a:solidFill>
                  <a:srgbClr val="66FFFF"/>
                </a:solidFill>
                <a:latin typeface="+mj-lt"/>
              </a:rPr>
              <a:t>Achieve What You Want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sky&#10;&#10;Description automatically generated">
            <a:extLst>
              <a:ext uri="{FF2B5EF4-FFF2-40B4-BE49-F238E27FC236}">
                <a16:creationId xmlns:a16="http://schemas.microsoft.com/office/drawing/2014/main" id="{1DACCD47-AC9A-49EE-BF85-D6AF0BE97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28" y="804337"/>
            <a:ext cx="1100358" cy="806369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435" y="1633607"/>
            <a:ext cx="5303059" cy="45455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What Is </a:t>
            </a:r>
            <a:r>
              <a:rPr lang="en-US" dirty="0">
                <a:solidFill>
                  <a:srgbClr val="66FFFF"/>
                </a:solidFill>
              </a:rPr>
              <a:t>Success</a:t>
            </a:r>
            <a:r>
              <a:rPr lang="en-US" dirty="0">
                <a:solidFill>
                  <a:schemeClr val="tx1"/>
                </a:solidFill>
              </a:rPr>
              <a:t>? How We Should Live Our Life?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Winners </a:t>
            </a:r>
            <a:r>
              <a:rPr lang="en-US" dirty="0">
                <a:solidFill>
                  <a:srgbClr val="66FFFF"/>
                </a:solidFill>
              </a:rPr>
              <a:t>Are Not </a:t>
            </a:r>
            <a:r>
              <a:rPr lang="en-US" dirty="0">
                <a:solidFill>
                  <a:schemeClr val="tx1"/>
                </a:solidFill>
              </a:rPr>
              <a:t>Those Who Get The </a:t>
            </a:r>
            <a:r>
              <a:rPr lang="en-US" dirty="0">
                <a:solidFill>
                  <a:srgbClr val="66FFFF"/>
                </a:solidFill>
              </a:rPr>
              <a:t>Best In Everything</a:t>
            </a:r>
            <a:r>
              <a:rPr lang="en-US" dirty="0">
                <a:solidFill>
                  <a:schemeClr val="tx1"/>
                </a:solidFill>
              </a:rPr>
              <a:t>, But Winners Are Those </a:t>
            </a:r>
            <a:r>
              <a:rPr lang="en-US" dirty="0">
                <a:solidFill>
                  <a:srgbClr val="66FFFF"/>
                </a:solidFill>
              </a:rPr>
              <a:t>Who “Make Best" Of Whatever That They Get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AD5C10-1C10-4D2B-B585-07417E45FA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78"/>
          <a:stretch/>
        </p:blipFill>
        <p:spPr>
          <a:xfrm>
            <a:off x="9041015" y="484387"/>
            <a:ext cx="2730354" cy="1833522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335DE177-C866-4787-B8F5-571E66159F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889"/>
          <a:stretch/>
        </p:blipFill>
        <p:spPr>
          <a:xfrm>
            <a:off x="6315043" y="3296388"/>
            <a:ext cx="1789619" cy="1594747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34CE96CC-12EB-48FA-8728-E29572937D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209634"/>
            <a:ext cx="2208230" cy="115397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BBEF31-8F55-4F6D-B7FC-CC2DF77A79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21611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541" y="315224"/>
            <a:ext cx="5075628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300" dirty="0">
                <a:latin typeface="+mj-lt"/>
              </a:rPr>
              <a:t>I Can’t But We Can : </a:t>
            </a:r>
            <a:r>
              <a:rPr lang="en-US" sz="3300" dirty="0">
                <a:solidFill>
                  <a:srgbClr val="66FFFF"/>
                </a:solidFill>
                <a:latin typeface="+mj-lt"/>
              </a:rPr>
              <a:t>How To Build A Strong And Champion Team</a:t>
            </a:r>
            <a:r>
              <a:rPr lang="en-US" sz="3300" dirty="0">
                <a:latin typeface="+mj-lt"/>
              </a:rPr>
              <a:t>?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F1285D-3D93-4A58-BE40-294B0B50A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28" y="757174"/>
            <a:ext cx="1100358" cy="900696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218" y="1849479"/>
            <a:ext cx="5052951" cy="42346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Instill Team Spirit With Unique Ideas, How To Build A </a:t>
            </a:r>
            <a:r>
              <a:rPr lang="en-US" dirty="0">
                <a:solidFill>
                  <a:srgbClr val="66FFFF"/>
                </a:solidFill>
              </a:rPr>
              <a:t>Champion Team </a:t>
            </a:r>
            <a:r>
              <a:rPr lang="en-US" dirty="0">
                <a:solidFill>
                  <a:schemeClr val="tx1"/>
                </a:solidFill>
              </a:rPr>
              <a:t>Rather </a:t>
            </a:r>
            <a:r>
              <a:rPr lang="en-US" dirty="0">
                <a:solidFill>
                  <a:srgbClr val="66FFFF"/>
                </a:solidFill>
              </a:rPr>
              <a:t>Team Of Champions?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Most </a:t>
            </a:r>
            <a:r>
              <a:rPr lang="en-US" dirty="0">
                <a:solidFill>
                  <a:srgbClr val="66FFFF"/>
                </a:solidFill>
              </a:rPr>
              <a:t>Satisfying</a:t>
            </a:r>
            <a:r>
              <a:rPr lang="en-US" dirty="0">
                <a:solidFill>
                  <a:schemeClr val="tx1"/>
                </a:solidFill>
              </a:rPr>
              <a:t> Two Letter Word Is </a:t>
            </a:r>
            <a:r>
              <a:rPr lang="en-US" dirty="0">
                <a:solidFill>
                  <a:srgbClr val="66FFFF"/>
                </a:solidFill>
              </a:rPr>
              <a:t>We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Miracles Can Happen If </a:t>
            </a:r>
            <a:r>
              <a:rPr lang="en-US" dirty="0">
                <a:solidFill>
                  <a:srgbClr val="66FFFF"/>
                </a:solidFill>
              </a:rPr>
              <a:t>Experience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>
                <a:solidFill>
                  <a:srgbClr val="66FFFF"/>
                </a:solidFill>
              </a:rPr>
              <a:t>Energy</a:t>
            </a:r>
            <a:r>
              <a:rPr lang="en-US" dirty="0">
                <a:solidFill>
                  <a:schemeClr val="tx1"/>
                </a:solidFill>
              </a:rPr>
              <a:t> Merged Together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People Are </a:t>
            </a:r>
            <a:r>
              <a:rPr lang="en-US" dirty="0">
                <a:solidFill>
                  <a:srgbClr val="66FFFF"/>
                </a:solidFill>
              </a:rPr>
              <a:t>Assets</a:t>
            </a:r>
            <a:r>
              <a:rPr lang="en-US" dirty="0">
                <a:solidFill>
                  <a:schemeClr val="tx1"/>
                </a:solidFill>
              </a:rPr>
              <a:t> Or </a:t>
            </a:r>
            <a:r>
              <a:rPr lang="en-US" dirty="0">
                <a:solidFill>
                  <a:srgbClr val="66FFFF"/>
                </a:solidFill>
              </a:rPr>
              <a:t>Liability</a:t>
            </a:r>
            <a:r>
              <a:rPr lang="en-US" dirty="0">
                <a:solidFill>
                  <a:schemeClr val="tx1"/>
                </a:solidFill>
              </a:rPr>
              <a:t>, Keep Your Concept Clear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38E1AF-D924-474F-AECF-184CC257E9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117" b="20218"/>
          <a:stretch/>
        </p:blipFill>
        <p:spPr>
          <a:xfrm>
            <a:off x="9041015" y="850029"/>
            <a:ext cx="2730354" cy="1102239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DCF6AB46-BB9C-4F1C-9DF4-7E1DA9BC9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294" y="3198952"/>
            <a:ext cx="1445117" cy="1789619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8607CC91-4F29-4694-BD57-945CCDFE63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320134"/>
            <a:ext cx="2208230" cy="93297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75F6B16-B88B-4AFC-9DBE-66B797B6662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86117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860" y="197110"/>
            <a:ext cx="5083585" cy="14469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600" dirty="0">
                <a:latin typeface="+mj-lt"/>
              </a:rPr>
              <a:t>Coming Together Is A Beginning, Staying Together Is Process, Working Together Is Progress : </a:t>
            </a:r>
            <a:r>
              <a:rPr lang="en-US" sz="2600" dirty="0">
                <a:solidFill>
                  <a:srgbClr val="66FFFF"/>
                </a:solidFill>
                <a:latin typeface="+mj-lt"/>
              </a:rPr>
              <a:t>Formation Of Unbeatable Team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close up of a toy&#10;&#10;Description automatically generated">
            <a:extLst>
              <a:ext uri="{FF2B5EF4-FFF2-40B4-BE49-F238E27FC236}">
                <a16:creationId xmlns:a16="http://schemas.microsoft.com/office/drawing/2014/main" id="{EA869000-2BC3-4C09-9081-81D5A603F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28" y="692915"/>
            <a:ext cx="1100358" cy="1029214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0861" y="1722129"/>
            <a:ext cx="5083584" cy="44804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Understand </a:t>
            </a:r>
            <a:r>
              <a:rPr lang="en-US" dirty="0">
                <a:solidFill>
                  <a:srgbClr val="66FFFF"/>
                </a:solidFill>
              </a:rPr>
              <a:t>Biggest Responsibility </a:t>
            </a:r>
            <a:r>
              <a:rPr lang="en-US" dirty="0">
                <a:solidFill>
                  <a:schemeClr val="tx1"/>
                </a:solidFill>
              </a:rPr>
              <a:t>Of </a:t>
            </a:r>
            <a:r>
              <a:rPr lang="en-US" dirty="0">
                <a:solidFill>
                  <a:srgbClr val="66FFFF"/>
                </a:solidFill>
              </a:rPr>
              <a:t>Team Members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When You Are </a:t>
            </a:r>
            <a:r>
              <a:rPr lang="en-US" dirty="0">
                <a:solidFill>
                  <a:srgbClr val="66FFFF"/>
                </a:solidFill>
              </a:rPr>
              <a:t>Not </a:t>
            </a:r>
            <a:r>
              <a:rPr lang="en-US" dirty="0" err="1">
                <a:solidFill>
                  <a:srgbClr val="66FFFF"/>
                </a:solidFill>
              </a:rPr>
              <a:t>Suppose</a:t>
            </a:r>
            <a:r>
              <a:rPr lang="en-US" dirty="0">
                <a:solidFill>
                  <a:srgbClr val="66FFFF"/>
                </a:solidFill>
              </a:rPr>
              <a:t> To Help </a:t>
            </a:r>
            <a:r>
              <a:rPr lang="en-US" dirty="0">
                <a:solidFill>
                  <a:schemeClr val="tx1"/>
                </a:solidFill>
              </a:rPr>
              <a:t>Team Member? How </a:t>
            </a:r>
            <a:r>
              <a:rPr lang="en-US" dirty="0">
                <a:solidFill>
                  <a:srgbClr val="66FFFF"/>
                </a:solidFill>
              </a:rPr>
              <a:t>Much To Nourish </a:t>
            </a:r>
            <a:r>
              <a:rPr lang="en-US" dirty="0">
                <a:solidFill>
                  <a:schemeClr val="tx1"/>
                </a:solidFill>
              </a:rPr>
              <a:t>Team?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Ubuntu</a:t>
            </a:r>
            <a:r>
              <a:rPr lang="en-US" dirty="0">
                <a:solidFill>
                  <a:schemeClr val="tx1"/>
                </a:solidFill>
              </a:rPr>
              <a:t> Is The Way To Make A </a:t>
            </a:r>
            <a:r>
              <a:rPr lang="en-US" dirty="0">
                <a:solidFill>
                  <a:srgbClr val="66FFFF"/>
                </a:solidFill>
              </a:rPr>
              <a:t>Strong Team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101904-CA3F-4E69-A26E-45071D755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015" y="636649"/>
            <a:ext cx="2730354" cy="15289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E329F6-4C40-4B47-B131-091AA28657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867"/>
          <a:stretch/>
        </p:blipFill>
        <p:spPr>
          <a:xfrm>
            <a:off x="6380330" y="3198952"/>
            <a:ext cx="1659045" cy="1789619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06498C-CE58-48A0-91E8-738CB2B6A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0671" y="5126183"/>
            <a:ext cx="2769689" cy="125216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E85558-F44E-4CA2-B726-31048883EB4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006701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D1C26593-9A51-48FE-9FA2-A9052E57F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12192000" cy="68584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15">
            <a:extLst>
              <a:ext uri="{FF2B5EF4-FFF2-40B4-BE49-F238E27FC236}">
                <a16:creationId xmlns:a16="http://schemas.microsoft.com/office/drawing/2014/main" id="{B9D473B1-934D-4F2D-AC4B-5BFB4BAC5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CDE3C03E-D949-4F50-AAFA-3278B2212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101" y="143453"/>
            <a:ext cx="5191125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br>
              <a:rPr lang="en-US" sz="2100" dirty="0">
                <a:latin typeface="+mj-lt"/>
              </a:rPr>
            </a:br>
            <a:r>
              <a:rPr lang="en-US" sz="3300" dirty="0">
                <a:latin typeface="+mj-lt"/>
              </a:rPr>
              <a:t>Be So Good They Can’t Ignore You : </a:t>
            </a:r>
            <a:r>
              <a:rPr lang="en-US" sz="3300" dirty="0">
                <a:solidFill>
                  <a:srgbClr val="66FFFF"/>
                </a:solidFill>
                <a:latin typeface="+mj-lt"/>
              </a:rPr>
              <a:t>Prepare for Interview</a:t>
            </a:r>
            <a:r>
              <a:rPr lang="en-US" sz="3300" dirty="0">
                <a:latin typeface="+mj-lt"/>
              </a:rPr>
              <a:t>, Tips and Techniques Ensure Success.</a:t>
            </a:r>
            <a:br>
              <a:rPr lang="en-US" sz="3300" dirty="0">
                <a:latin typeface="+mj-lt"/>
              </a:rPr>
            </a:br>
            <a:endParaRPr lang="en-US" sz="33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DA6E8D-0A7C-45C6-B93E-B7B751656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922" y="321721"/>
            <a:ext cx="2598279" cy="1388006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5960" y="1675608"/>
            <a:ext cx="5707565" cy="5182391"/>
          </a:xfrm>
        </p:spPr>
        <p:txBody>
          <a:bodyPr vert="horz" lIns="91440" tIns="45720" rIns="91440" bIns="45720" rtlCol="0">
            <a:normAutofit/>
          </a:bodyPr>
          <a:lstStyle/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C V Writing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It’s Just Not About The </a:t>
            </a:r>
            <a:r>
              <a:rPr lang="en-US" dirty="0">
                <a:solidFill>
                  <a:srgbClr val="66FFFF"/>
                </a:solidFill>
              </a:rPr>
              <a:t>Numbers Of Years Of Experience </a:t>
            </a:r>
            <a:r>
              <a:rPr lang="en-US" dirty="0">
                <a:solidFill>
                  <a:schemeClr val="tx1"/>
                </a:solidFill>
              </a:rPr>
              <a:t>You Have, It’s All About </a:t>
            </a:r>
            <a:r>
              <a:rPr lang="en-US" dirty="0">
                <a:solidFill>
                  <a:srgbClr val="66FFFF"/>
                </a:solidFill>
              </a:rPr>
              <a:t>Quality Of Year Of Experience </a:t>
            </a:r>
            <a:r>
              <a:rPr lang="en-US" dirty="0">
                <a:solidFill>
                  <a:schemeClr val="tx1"/>
                </a:solidFill>
              </a:rPr>
              <a:t>You Have</a:t>
            </a:r>
          </a:p>
          <a:p>
            <a:pPr marL="2286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Important Things To Remember </a:t>
            </a:r>
            <a:r>
              <a:rPr lang="en-US" dirty="0">
                <a:solidFill>
                  <a:srgbClr val="66FFFF"/>
                </a:solidFill>
              </a:rPr>
              <a:t>Before Interview</a:t>
            </a:r>
          </a:p>
          <a:p>
            <a:pPr lvl="0" algn="l"/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Important Things To Remember </a:t>
            </a:r>
            <a:r>
              <a:rPr lang="en-US" dirty="0">
                <a:solidFill>
                  <a:srgbClr val="66FFFF"/>
                </a:solidFill>
              </a:rPr>
              <a:t>During Interview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Tips </a:t>
            </a:r>
            <a:r>
              <a:rPr lang="en-US" dirty="0">
                <a:solidFill>
                  <a:srgbClr val="66FFFF"/>
                </a:solidFill>
              </a:rPr>
              <a:t>Regarding Attire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32AB-C68D-4C8F-8EC8-9E4C3C811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2125" y="1870584"/>
            <a:ext cx="2131865" cy="1388013"/>
          </a:xfrm>
          <a:prstGeom prst="rect">
            <a:avLst/>
          </a:prstGeom>
        </p:spPr>
      </p:pic>
      <p:pic>
        <p:nvPicPr>
          <p:cNvPr id="11" name="Picture 10" descr="A drawing of a person&#10;&#10;Description automatically generated">
            <a:extLst>
              <a:ext uri="{FF2B5EF4-FFF2-40B4-BE49-F238E27FC236}">
                <a16:creationId xmlns:a16="http://schemas.microsoft.com/office/drawing/2014/main" id="{E521FB40-4F6A-453A-A702-4024B778B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3672" y="3419454"/>
            <a:ext cx="2056315" cy="13880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7D5F4E-9E19-49D8-BEDC-948E6B250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2053" y="4968316"/>
            <a:ext cx="1388004" cy="13880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023139-64D9-409C-89F0-4AC764956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0535" y="4807467"/>
            <a:ext cx="2582990" cy="19618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E924E51-7FD7-4E8E-BE3F-A9A9E605DF9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56157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248" y="219554"/>
            <a:ext cx="5267807" cy="144063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latin typeface="+mj-lt"/>
              </a:rPr>
              <a:t>Stop Believing In Luck, Start Believing In Yourself : </a:t>
            </a:r>
            <a:r>
              <a:rPr lang="en-US" sz="2800" dirty="0">
                <a:solidFill>
                  <a:srgbClr val="66FFFF"/>
                </a:solidFill>
                <a:latin typeface="+mj-lt"/>
              </a:rPr>
              <a:t>Know Hidden Facts About Interview Preparation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3248" y="1850457"/>
            <a:ext cx="5257165" cy="42642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Preparation On How To </a:t>
            </a:r>
            <a:r>
              <a:rPr lang="en-US" dirty="0">
                <a:solidFill>
                  <a:srgbClr val="66FFFF"/>
                </a:solidFill>
              </a:rPr>
              <a:t>Answer In Life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Do You Really Know When To </a:t>
            </a:r>
            <a:r>
              <a:rPr lang="en-US" dirty="0">
                <a:solidFill>
                  <a:srgbClr val="66FFFF"/>
                </a:solidFill>
              </a:rPr>
              <a:t>Change Job</a:t>
            </a:r>
            <a:r>
              <a:rPr lang="en-US" dirty="0">
                <a:solidFill>
                  <a:schemeClr val="tx1"/>
                </a:solidFill>
              </a:rPr>
              <a:t>!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When To Retire</a:t>
            </a:r>
            <a:r>
              <a:rPr lang="en-US" dirty="0">
                <a:solidFill>
                  <a:schemeClr val="tx1"/>
                </a:solidFill>
              </a:rPr>
              <a:t>, One Must Know And What Is True Meaning Of Retirement 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</a:t>
            </a:r>
            <a:r>
              <a:rPr lang="en-US" dirty="0">
                <a:solidFill>
                  <a:srgbClr val="66FFFF"/>
                </a:solidFill>
              </a:rPr>
              <a:t>Take Interview</a:t>
            </a:r>
            <a:r>
              <a:rPr lang="en-US" dirty="0">
                <a:solidFill>
                  <a:schemeClr val="tx1"/>
                </a:solidFill>
              </a:rPr>
              <a:t>? For An Employer And Employee, It Is Very Crucial To Know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Mock Interviews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6AEC12-539D-4C71-A886-BC6E8F321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366" y="3486456"/>
            <a:ext cx="2234718" cy="1567638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08F985-2194-4666-AAF2-0BC4B3A0A2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3" b="12115"/>
          <a:stretch/>
        </p:blipFill>
        <p:spPr>
          <a:xfrm>
            <a:off x="8658517" y="701063"/>
            <a:ext cx="3403754" cy="1688109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close up of a toy&#10;&#10;Description automatically generated">
            <a:extLst>
              <a:ext uri="{FF2B5EF4-FFF2-40B4-BE49-F238E27FC236}">
                <a16:creationId xmlns:a16="http://schemas.microsoft.com/office/drawing/2014/main" id="{5A4AE2C4-48CC-486D-A28E-A1FA296BD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3628" y="5251735"/>
            <a:ext cx="2734884" cy="10340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AAB971-54E2-48BA-A3A3-DB24705ABE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149"/>
          <a:stretch/>
        </p:blipFill>
        <p:spPr>
          <a:xfrm>
            <a:off x="6142366" y="1089259"/>
            <a:ext cx="1572830" cy="11418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2A6D9BB-AF7D-4264-BC8F-9D866F91557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628060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6265" y="240713"/>
            <a:ext cx="5228977" cy="138488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br>
              <a:rPr lang="en-US" sz="2600" dirty="0">
                <a:latin typeface="+mj-lt"/>
              </a:rPr>
            </a:br>
            <a:r>
              <a:rPr lang="en-US" sz="2600" dirty="0">
                <a:latin typeface="+mj-lt"/>
              </a:rPr>
              <a:t>Leaders Don’t Create Followers, They Create More Leaders : </a:t>
            </a:r>
            <a:r>
              <a:rPr lang="en-US" sz="2600" dirty="0">
                <a:solidFill>
                  <a:srgbClr val="66FFFF"/>
                </a:solidFill>
                <a:latin typeface="+mj-lt"/>
              </a:rPr>
              <a:t>Complete Guide to Become a Remarkable Leader</a:t>
            </a:r>
            <a:br>
              <a:rPr lang="en-US" sz="2600" dirty="0">
                <a:solidFill>
                  <a:srgbClr val="66FFFF"/>
                </a:solidFill>
                <a:latin typeface="+mj-lt"/>
              </a:rPr>
            </a:br>
            <a:endParaRPr lang="en-US" sz="2600" dirty="0">
              <a:solidFill>
                <a:srgbClr val="66FFFF"/>
              </a:solidFill>
              <a:latin typeface="+mj-lt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265" y="1703372"/>
            <a:ext cx="5227573" cy="45317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There Is Huge Difference In </a:t>
            </a:r>
            <a:r>
              <a:rPr lang="en-US" dirty="0">
                <a:solidFill>
                  <a:srgbClr val="66FFFF"/>
                </a:solidFill>
              </a:rPr>
              <a:t>Politics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>
                <a:solidFill>
                  <a:srgbClr val="66FFFF"/>
                </a:solidFill>
              </a:rPr>
              <a:t>Leadership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Become A </a:t>
            </a:r>
            <a:r>
              <a:rPr lang="en-US" dirty="0">
                <a:solidFill>
                  <a:srgbClr val="66FFFF"/>
                </a:solidFill>
              </a:rPr>
              <a:t>Great Leader</a:t>
            </a:r>
            <a:r>
              <a:rPr lang="en-US" dirty="0">
                <a:solidFill>
                  <a:schemeClr val="tx1"/>
                </a:solidFill>
              </a:rPr>
              <a:t>? Know The </a:t>
            </a:r>
            <a:r>
              <a:rPr lang="en-US" dirty="0">
                <a:solidFill>
                  <a:srgbClr val="66FFFF"/>
                </a:solidFill>
              </a:rPr>
              <a:t>Qualities</a:t>
            </a:r>
            <a:r>
              <a:rPr lang="en-US" dirty="0">
                <a:solidFill>
                  <a:schemeClr val="tx1"/>
                </a:solidFill>
              </a:rPr>
              <a:t> Of Great Leaders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Leadership Is Not About The Size, It’s About </a:t>
            </a:r>
            <a:r>
              <a:rPr lang="en-US" dirty="0">
                <a:solidFill>
                  <a:srgbClr val="66FFFF"/>
                </a:solidFill>
              </a:rPr>
              <a:t>Knowledge And Wisdom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Good Culture </a:t>
            </a:r>
            <a:r>
              <a:rPr lang="en-US" dirty="0">
                <a:solidFill>
                  <a:schemeClr val="tx1"/>
                </a:solidFill>
              </a:rPr>
              <a:t>Push The </a:t>
            </a:r>
            <a:r>
              <a:rPr lang="en-US" dirty="0">
                <a:solidFill>
                  <a:srgbClr val="66FFFF"/>
                </a:solidFill>
              </a:rPr>
              <a:t>Wrong People </a:t>
            </a:r>
            <a:r>
              <a:rPr lang="en-US" dirty="0">
                <a:solidFill>
                  <a:schemeClr val="tx1"/>
                </a:solidFill>
              </a:rPr>
              <a:t>Out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A1061B-2F4A-4BFE-87E2-BD2D1206C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366" y="3604301"/>
            <a:ext cx="1741359" cy="1304338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CE5F42B3-2A5C-47AA-8487-A7A981B0D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774" y="667655"/>
            <a:ext cx="3028386" cy="1612517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DE5181-3201-4A70-9954-D560F276D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150" y="5213578"/>
            <a:ext cx="2407535" cy="111348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C061AC-C4E2-4CB6-9124-CF8BB2D459E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62190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950" y="237870"/>
            <a:ext cx="527733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600" dirty="0">
                <a:latin typeface="+mj-lt"/>
              </a:rPr>
              <a:t>Leadership Is The Capacity To Translate Vision Into Reality : </a:t>
            </a:r>
            <a:r>
              <a:rPr lang="en-US" sz="2600" dirty="0">
                <a:solidFill>
                  <a:srgbClr val="66FFFF"/>
                </a:solidFill>
                <a:latin typeface="+mj-lt"/>
              </a:rPr>
              <a:t>How To Become Incredible Leader</a:t>
            </a:r>
            <a:r>
              <a:rPr lang="en-US" sz="2600" dirty="0">
                <a:latin typeface="+mj-lt"/>
              </a:rPr>
              <a:t>?  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178" y="1672375"/>
            <a:ext cx="5277333" cy="44143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What is Better </a:t>
            </a:r>
            <a:r>
              <a:rPr lang="en-US" dirty="0">
                <a:solidFill>
                  <a:srgbClr val="66FFFF"/>
                </a:solidFill>
              </a:rPr>
              <a:t>- Good Leader Or Good Boss Or Both?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As A Leader You Have to </a:t>
            </a:r>
            <a:r>
              <a:rPr lang="en-US" dirty="0">
                <a:solidFill>
                  <a:srgbClr val="66FFFF"/>
                </a:solidFill>
              </a:rPr>
              <a:t>Be Unkind to Be Kind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Become a </a:t>
            </a:r>
            <a:r>
              <a:rPr lang="en-US" dirty="0">
                <a:solidFill>
                  <a:srgbClr val="66FFFF"/>
                </a:solidFill>
              </a:rPr>
              <a:t>Good Coach?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69D7735-6B00-4E69-9E68-BAA8CEDDC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366" y="3603460"/>
            <a:ext cx="1741359" cy="1306019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C25958-9CF5-4DA3-9FB4-4B28F444A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774" y="466287"/>
            <a:ext cx="3028386" cy="2015253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0818A8B9-A4A2-4371-858D-B36A6990A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150" y="5078968"/>
            <a:ext cx="2407535" cy="138270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AE16D1-6F7F-4E87-BB10-4BF5BE574E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63551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665" y="222240"/>
            <a:ext cx="531291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600" dirty="0">
                <a:latin typeface="+mj-lt"/>
              </a:rPr>
              <a:t>The Hands That Help Are Holier Than The Lips That Pray : </a:t>
            </a:r>
            <a:r>
              <a:rPr lang="en-US" sz="2600" dirty="0">
                <a:solidFill>
                  <a:srgbClr val="66FFFF"/>
                </a:solidFill>
                <a:latin typeface="+mj-lt"/>
              </a:rPr>
              <a:t>Be Handsome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665" y="1627759"/>
            <a:ext cx="5312915" cy="44497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Become </a:t>
            </a:r>
            <a:r>
              <a:rPr lang="en-US" dirty="0">
                <a:solidFill>
                  <a:srgbClr val="66FFFF"/>
                </a:solidFill>
              </a:rPr>
              <a:t>Handsome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lvl="0" algn="l"/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Law of </a:t>
            </a:r>
            <a:r>
              <a:rPr lang="en-US" dirty="0">
                <a:solidFill>
                  <a:srgbClr val="66FFFF"/>
                </a:solidFill>
              </a:rPr>
              <a:t>Breathing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Learn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rgbClr val="66FFFF"/>
                </a:solidFill>
              </a:rPr>
              <a:t>Earn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>
                <a:solidFill>
                  <a:srgbClr val="66FFFF"/>
                </a:solidFill>
              </a:rPr>
              <a:t>Return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F4917F-3A4D-412F-8AC7-B1B6613DE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366" y="3385790"/>
            <a:ext cx="1741359" cy="1741359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CCC15A-2445-4F60-A1CD-082566813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296" y="297192"/>
            <a:ext cx="2359341" cy="2353443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DCE34D-6361-46F5-9480-92C0E9D78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150" y="4969268"/>
            <a:ext cx="2407535" cy="160210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BDA0F0B-96CC-4CFF-A1AD-5A7B58ADF38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18274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317" y="248298"/>
            <a:ext cx="5357973" cy="13311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latin typeface="+mj-lt"/>
              </a:rPr>
              <a:t>I Will Win Not Immediately But Definitely : </a:t>
            </a:r>
            <a:r>
              <a:rPr lang="en-US" sz="2800" dirty="0">
                <a:solidFill>
                  <a:srgbClr val="66FFFF"/>
                </a:solidFill>
                <a:latin typeface="+mj-lt"/>
              </a:rPr>
              <a:t>Write Your Own Destiny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315" y="1743228"/>
            <a:ext cx="5357973" cy="42937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Law Of Karma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What To Do? When It’s </a:t>
            </a:r>
            <a:r>
              <a:rPr lang="en-US" dirty="0">
                <a:solidFill>
                  <a:srgbClr val="66FFFF"/>
                </a:solidFill>
              </a:rPr>
              <a:t>Not Your Mistake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dirty="0">
                <a:solidFill>
                  <a:srgbClr val="66FFFF"/>
                </a:solidFill>
              </a:rPr>
              <a:t>Bad Things Are Happening </a:t>
            </a:r>
            <a:r>
              <a:rPr lang="en-US" dirty="0">
                <a:solidFill>
                  <a:schemeClr val="tx1"/>
                </a:solidFill>
              </a:rPr>
              <a:t>To You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Want To Know What Is </a:t>
            </a:r>
            <a:r>
              <a:rPr lang="en-US" dirty="0">
                <a:solidFill>
                  <a:srgbClr val="66FFFF"/>
                </a:solidFill>
              </a:rPr>
              <a:t>Biggest Success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>
                <a:solidFill>
                  <a:srgbClr val="66FFFF"/>
                </a:solidFill>
              </a:rPr>
              <a:t>How To Achieve </a:t>
            </a:r>
            <a:r>
              <a:rPr lang="en-US" dirty="0">
                <a:solidFill>
                  <a:schemeClr val="tx1"/>
                </a:solidFill>
              </a:rPr>
              <a:t>It?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Let’s Understand How To </a:t>
            </a:r>
            <a:r>
              <a:rPr lang="en-US" dirty="0">
                <a:solidFill>
                  <a:srgbClr val="66FFFF"/>
                </a:solidFill>
              </a:rPr>
              <a:t>Write Your Own Destiny?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Finally, </a:t>
            </a:r>
            <a:r>
              <a:rPr lang="en-US" dirty="0">
                <a:solidFill>
                  <a:srgbClr val="66FFFF"/>
                </a:solidFill>
              </a:rPr>
              <a:t>What Is Win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dirty="0">
                <a:solidFill>
                  <a:srgbClr val="66FFFF"/>
                </a:solidFill>
              </a:rPr>
              <a:t>How To Win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6C1AD5-AE67-4789-81A2-16C86C2AC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366" y="3420009"/>
            <a:ext cx="1741359" cy="1672921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576AC0-5879-450E-8613-743C90100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774" y="509356"/>
            <a:ext cx="3028386" cy="1929114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FE59AAD8-1C52-4D04-9E20-59B11F970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150" y="5127266"/>
            <a:ext cx="2407535" cy="128610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D53CB28-A033-49F9-9CD0-7F378224BC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41597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542166"/>
            <a:ext cx="8991600" cy="1264762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0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Courses And Fee Structure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91B9AC-4CB1-4E5F-9585-CAFB017E87F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000" kern="1200">
                <a:solidFill>
                  <a:prstClr val="white">
                    <a:tint val="75000"/>
                    <a:alpha val="80000"/>
                  </a:prstClr>
                </a:solidFill>
                <a:latin typeface="+mn-lt"/>
                <a:ea typeface="+mn-ea"/>
                <a:cs typeface="+mn-cs"/>
              </a:rPr>
              <a:t>www.pragyapersonalitydevelopment.com, saurabh@pipd.in, 9829178749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BDF5884-E9C9-4276-85C2-E90E8B1CAF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445775"/>
              </p:ext>
            </p:extLst>
          </p:nvPr>
        </p:nvGraphicFramePr>
        <p:xfrm>
          <a:off x="658761" y="468977"/>
          <a:ext cx="10838939" cy="390011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213087">
                  <a:extLst>
                    <a:ext uri="{9D8B030D-6E8A-4147-A177-3AD203B41FA5}">
                      <a16:colId xmlns:a16="http://schemas.microsoft.com/office/drawing/2014/main" val="1770361753"/>
                    </a:ext>
                  </a:extLst>
                </a:gridCol>
                <a:gridCol w="2762198">
                  <a:extLst>
                    <a:ext uri="{9D8B030D-6E8A-4147-A177-3AD203B41FA5}">
                      <a16:colId xmlns:a16="http://schemas.microsoft.com/office/drawing/2014/main" val="1430018095"/>
                    </a:ext>
                  </a:extLst>
                </a:gridCol>
                <a:gridCol w="2070347">
                  <a:extLst>
                    <a:ext uri="{9D8B030D-6E8A-4147-A177-3AD203B41FA5}">
                      <a16:colId xmlns:a16="http://schemas.microsoft.com/office/drawing/2014/main" val="304688871"/>
                    </a:ext>
                  </a:extLst>
                </a:gridCol>
                <a:gridCol w="1793307">
                  <a:extLst>
                    <a:ext uri="{9D8B030D-6E8A-4147-A177-3AD203B41FA5}">
                      <a16:colId xmlns:a16="http://schemas.microsoft.com/office/drawing/2014/main" val="3931564603"/>
                    </a:ext>
                  </a:extLst>
                </a:gridCol>
              </a:tblGrid>
              <a:tr h="266170">
                <a:tc>
                  <a:txBody>
                    <a:bodyPr/>
                    <a:lstStyle/>
                    <a:p>
                      <a:r>
                        <a:rPr lang="en-US" sz="1700"/>
                        <a:t>Course</a:t>
                      </a:r>
                    </a:p>
                  </a:txBody>
                  <a:tcPr marL="54511" marR="54511" marT="27256" marB="272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Details</a:t>
                      </a:r>
                    </a:p>
                  </a:txBody>
                  <a:tcPr marL="54511" marR="54511" marT="27256" marB="272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Duration</a:t>
                      </a:r>
                    </a:p>
                  </a:txBody>
                  <a:tcPr marL="54511" marR="54511" marT="27256" marB="272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Fee</a:t>
                      </a:r>
                    </a:p>
                  </a:txBody>
                  <a:tcPr marL="54511" marR="54511" marT="27256" marB="272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195544"/>
                  </a:ext>
                </a:extLst>
              </a:tr>
              <a:tr h="11457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solidFill>
                            <a:schemeClr val="tx1"/>
                          </a:solidFill>
                        </a:rPr>
                        <a:t>Telephonic/ Online Consultancy/ Consultancy Clinic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b="1" dirty="0">
                        <a:solidFill>
                          <a:schemeClr val="tx1"/>
                        </a:solidFill>
                      </a:endParaRPr>
                    </a:p>
                    <a:p>
                      <a:pPr algn="l"/>
                      <a:endParaRPr lang="en-US" sz="1700" b="1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700" b="1" dirty="0">
                        <a:solidFill>
                          <a:schemeClr val="tx1"/>
                        </a:solidFill>
                      </a:endParaRPr>
                    </a:p>
                  </a:txBody>
                  <a:tcPr marL="54511" marR="54511" marT="27256" marB="272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54511" marR="54511" marT="27256" marB="272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Max. 30 Minutes </a:t>
                      </a:r>
                    </a:p>
                  </a:txBody>
                  <a:tcPr marL="54511" marR="54511" marT="27256" marB="272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Rs. 500/-</a:t>
                      </a:r>
                    </a:p>
                    <a:p>
                      <a:r>
                        <a:rPr lang="en-US" sz="1700"/>
                        <a:t>Cheque/ Cash/ Online</a:t>
                      </a:r>
                    </a:p>
                  </a:txBody>
                  <a:tcPr marL="54511" marR="54511" marT="27256" marB="272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202669"/>
                  </a:ext>
                </a:extLst>
              </a:tr>
              <a:tr h="9258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solidFill>
                            <a:schemeClr val="tx1"/>
                          </a:solidFill>
                        </a:rPr>
                        <a:t>One Day Seminar</a:t>
                      </a:r>
                    </a:p>
                  </a:txBody>
                  <a:tcPr marL="54511" marR="54511" marT="27256" marB="272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On Various Topics</a:t>
                      </a:r>
                    </a:p>
                  </a:txBody>
                  <a:tcPr marL="54511" marR="54511" marT="27256" marB="272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/>
                        <a:t>1 : 30 Hour </a:t>
                      </a:r>
                    </a:p>
                    <a:p>
                      <a:endParaRPr lang="en-US" sz="1700"/>
                    </a:p>
                  </a:txBody>
                  <a:tcPr marL="54511" marR="54511" marT="27256" marB="272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Rs. 500/-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/>
                        <a:t>Cheque/ Cash/ Online</a:t>
                      </a:r>
                    </a:p>
                    <a:p>
                      <a:endParaRPr lang="en-US" sz="1700"/>
                    </a:p>
                  </a:txBody>
                  <a:tcPr marL="54511" marR="54511" marT="27256" marB="272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8639366"/>
                  </a:ext>
                </a:extLst>
              </a:tr>
              <a:tr h="114577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>
                          <a:solidFill>
                            <a:schemeClr val="tx1"/>
                          </a:solidFill>
                        </a:rPr>
                        <a:t>Guest Faculty/ Motivational Speaker/ Trainer/ Business Coach</a:t>
                      </a:r>
                    </a:p>
                  </a:txBody>
                  <a:tcPr marL="54511" marR="54511" marT="27256" marB="272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Subject To Requirement Of Clients</a:t>
                      </a:r>
                    </a:p>
                  </a:txBody>
                  <a:tcPr marL="54511" marR="54511" marT="27256" marB="272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Subject To Requirement Of Clients</a:t>
                      </a:r>
                    </a:p>
                  </a:txBody>
                  <a:tcPr marL="54511" marR="54511" marT="27256" marB="272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Subject To Requirement Of Clients</a:t>
                      </a:r>
                    </a:p>
                  </a:txBody>
                  <a:tcPr marL="54511" marR="54511" marT="27256" marB="272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049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572850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011" y="3962400"/>
            <a:ext cx="10765410" cy="174719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j-lt"/>
              </a:rPr>
              <a:t>Just Text And Images Cannot Define Us</a:t>
            </a:r>
            <a:b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j-lt"/>
              </a:rPr>
            </a:br>
            <a:b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j-lt"/>
              </a:rPr>
            </a:br>
            <a:r>
              <a:rPr lang="en-US" sz="4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+mj-lt"/>
              </a:rPr>
              <a:t>We Are Beyond Your Imagination</a:t>
            </a:r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F3C14505-97F3-47D6-BD79-BFB1C1D65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4" y="991542"/>
            <a:ext cx="5458816" cy="2644643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sky, object&#10;&#10;Description automatically generated">
            <a:extLst>
              <a:ext uri="{FF2B5EF4-FFF2-40B4-BE49-F238E27FC236}">
                <a16:creationId xmlns:a16="http://schemas.microsoft.com/office/drawing/2014/main" id="{14AA6F39-C682-4207-BD30-69D83A0314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22"/>
          <a:stretch/>
        </p:blipFill>
        <p:spPr>
          <a:xfrm>
            <a:off x="6457034" y="991541"/>
            <a:ext cx="5436023" cy="2644643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FC306A-0E77-480C-B61D-77559CC0000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8340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2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404040"/>
                </a:solidFill>
                <a:latin typeface="+mj-lt"/>
              </a:rPr>
              <a:t> Praise Makes You Feel Good, Feedback Makes You Better</a:t>
            </a:r>
            <a:b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404040"/>
                </a:solidFill>
                <a:latin typeface="+mj-lt"/>
              </a:rPr>
            </a:br>
            <a:b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404040"/>
                </a:solidFill>
                <a:latin typeface="+mj-lt"/>
              </a:rPr>
            </a:br>
            <a:r>
              <a:rPr lang="en-US" sz="2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404040"/>
                </a:solidFill>
                <a:latin typeface="+mj-lt"/>
              </a:rPr>
              <a:t>We Welcome Your Feedback And Suggestion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4CC0D6DE-2444-4436-B906-E8EEECB0B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665557"/>
            <a:ext cx="5291667" cy="3145905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FC306A-0E77-480C-B61D-77559CC0000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000" kern="1200">
                <a:solidFill>
                  <a:prstClr val="white">
                    <a:tint val="75000"/>
                    <a:alpha val="80000"/>
                  </a:prstClr>
                </a:solidFill>
                <a:latin typeface="+mn-lt"/>
                <a:ea typeface="+mn-ea"/>
                <a:cs typeface="+mn-cs"/>
              </a:rPr>
              <a:t>www.pragyapersonalitydevelopment.com saurabh@pipd.in, 9829178749</a:t>
            </a:r>
          </a:p>
        </p:txBody>
      </p:sp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CD2BF6E-F0F2-46F0-8864-D92D8B2FFA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975"/>
          <a:stretch/>
        </p:blipFill>
        <p:spPr>
          <a:xfrm>
            <a:off x="6601815" y="665556"/>
            <a:ext cx="5291667" cy="314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51049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0142" y="194734"/>
            <a:ext cx="2755871" cy="46363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Contact Us :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9271" y="658368"/>
            <a:ext cx="5735916" cy="5541264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95000"/>
                  </a:schemeClr>
                </a:solidFill>
              </a:rPr>
              <a:t>LinkedIn -        </a:t>
            </a:r>
            <a:r>
              <a:rPr lang="en-US" sz="1400" b="1" dirty="0">
                <a:solidFill>
                  <a:srgbClr val="66FF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http://lnnk.in/kKe</a:t>
            </a:r>
            <a:r>
              <a:rPr lang="en-US" sz="1400" b="1" dirty="0">
                <a:solidFill>
                  <a:srgbClr val="66FFFF"/>
                </a:solidFill>
              </a:rPr>
              <a:t>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95000"/>
                  </a:schemeClr>
                </a:solidFill>
              </a:rPr>
              <a:t>Facebook -      </a:t>
            </a:r>
            <a:r>
              <a:rPr lang="en-US" sz="1400" b="1" dirty="0">
                <a:solidFill>
                  <a:srgbClr val="66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http://lnnk.in/kMe</a:t>
            </a:r>
            <a:endParaRPr lang="en-US" sz="1400" b="1" dirty="0">
              <a:solidFill>
                <a:srgbClr val="66FFFF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95000"/>
                  </a:schemeClr>
                </a:solidFill>
              </a:rPr>
              <a:t>F.B – Page -     </a:t>
            </a:r>
            <a:r>
              <a:rPr lang="en-US" sz="1400" b="1" dirty="0">
                <a:solidFill>
                  <a:srgbClr val="66FFFF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http://lnnk.in/kOe</a:t>
            </a:r>
            <a:endParaRPr lang="en-US" sz="1400" b="1" dirty="0">
              <a:solidFill>
                <a:srgbClr val="66FFFF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95000"/>
                  </a:schemeClr>
                </a:solidFill>
              </a:rPr>
              <a:t>F.B – Group -  </a:t>
            </a:r>
            <a:r>
              <a:rPr lang="en-US" sz="1400" b="1" dirty="0">
                <a:solidFill>
                  <a:srgbClr val="66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http://lnnk.in/kQe</a:t>
            </a:r>
            <a:endParaRPr lang="en-US" sz="1400" b="1" dirty="0">
              <a:solidFill>
                <a:srgbClr val="66FFFF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95000"/>
                  </a:schemeClr>
                </a:solidFill>
              </a:rPr>
              <a:t>Twitter -          </a:t>
            </a:r>
            <a:r>
              <a:rPr lang="en-US" sz="1400" b="1" dirty="0">
                <a:solidFill>
                  <a:srgbClr val="66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http://lnnk.in/kSe</a:t>
            </a:r>
            <a:endParaRPr lang="en-US" sz="1400" b="1" dirty="0">
              <a:solidFill>
                <a:srgbClr val="66FFFF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95000"/>
                  </a:schemeClr>
                </a:solidFill>
              </a:rPr>
              <a:t>Instagram -     </a:t>
            </a:r>
            <a:r>
              <a:rPr lang="en-US" sz="1400" b="1" dirty="0">
                <a:solidFill>
                  <a:srgbClr val="66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http://lnnk.in/kUe</a:t>
            </a:r>
            <a:r>
              <a:rPr lang="en-US" sz="1400" b="1" dirty="0">
                <a:solidFill>
                  <a:srgbClr val="66FFFF"/>
                </a:solidFill>
              </a:rPr>
              <a:t>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95000"/>
                  </a:schemeClr>
                </a:solidFill>
              </a:rPr>
              <a:t>YouTube -        </a:t>
            </a:r>
            <a:r>
              <a:rPr lang="en-US" sz="1400" b="1" dirty="0">
                <a:solidFill>
                  <a:srgbClr val="66FF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http://lnnk.in/kWe</a:t>
            </a:r>
            <a:endParaRPr lang="en-US" sz="1400" b="1" dirty="0">
              <a:solidFill>
                <a:srgbClr val="66FFFF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95000"/>
                  </a:schemeClr>
                </a:solidFill>
              </a:rPr>
              <a:t>Skype -             </a:t>
            </a:r>
            <a:r>
              <a:rPr lang="en-US" sz="1400" b="1" dirty="0">
                <a:solidFill>
                  <a:srgbClr val="66FFFF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http://lnnk.in/kYe</a:t>
            </a:r>
            <a:endParaRPr lang="en-US" sz="1400" b="1" dirty="0">
              <a:solidFill>
                <a:srgbClr val="66FFFF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95000"/>
                  </a:schemeClr>
                </a:solidFill>
              </a:rPr>
              <a:t>Google -           </a:t>
            </a:r>
            <a:r>
              <a:rPr lang="en-US" sz="1400" b="1" dirty="0">
                <a:solidFill>
                  <a:srgbClr val="66FFFF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http://lnnk.in/k0e</a:t>
            </a:r>
            <a:endParaRPr lang="en-US" sz="1400" b="1" dirty="0">
              <a:solidFill>
                <a:srgbClr val="66FFFF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95000"/>
                  </a:schemeClr>
                </a:solidFill>
              </a:rPr>
              <a:t>Google+ -         </a:t>
            </a:r>
            <a:r>
              <a:rPr lang="en-US" sz="1400" b="1" dirty="0">
                <a:solidFill>
                  <a:srgbClr val="66FFFF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http://lnnk.in/k2e</a:t>
            </a:r>
            <a:endParaRPr lang="en-US" sz="1400" b="1" dirty="0">
              <a:solidFill>
                <a:srgbClr val="66FFFF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95000"/>
                  </a:schemeClr>
                </a:solidFill>
              </a:rPr>
              <a:t>Call –                 </a:t>
            </a:r>
            <a:r>
              <a:rPr lang="en-US" sz="1400" b="1" dirty="0">
                <a:solidFill>
                  <a:srgbClr val="66FFFF"/>
                </a:solidFill>
              </a:rPr>
              <a:t>7073188666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95000"/>
                  </a:schemeClr>
                </a:solidFill>
              </a:rPr>
              <a:t>Whatsapp –     </a:t>
            </a:r>
            <a:r>
              <a:rPr lang="en-US" sz="1400" b="1" dirty="0">
                <a:solidFill>
                  <a:srgbClr val="66FFFF"/>
                </a:solidFill>
              </a:rPr>
              <a:t>9829178749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95000"/>
                  </a:schemeClr>
                </a:solidFill>
              </a:rPr>
              <a:t>Email –              </a:t>
            </a:r>
            <a:r>
              <a:rPr lang="en-US" sz="1400" b="1" dirty="0">
                <a:solidFill>
                  <a:srgbClr val="66FFFF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saupra2001@gmail.com</a:t>
            </a:r>
            <a:endParaRPr lang="en-US" sz="1400" b="1" dirty="0">
              <a:solidFill>
                <a:srgbClr val="66FFFF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66FFFF"/>
                </a:solidFill>
              </a:rPr>
              <a:t>                           </a:t>
            </a:r>
            <a:r>
              <a:rPr lang="en-US" sz="1400" b="1" dirty="0">
                <a:solidFill>
                  <a:srgbClr val="66FFFF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saurabh@pipd.in</a:t>
            </a:r>
            <a:endParaRPr lang="en-US" sz="1400" b="1" dirty="0">
              <a:solidFill>
                <a:srgbClr val="66FFFF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66FFFF"/>
                </a:solidFill>
              </a:rPr>
              <a:t>                           </a:t>
            </a:r>
            <a:r>
              <a:rPr lang="en-US" sz="1400" b="1" dirty="0">
                <a:solidFill>
                  <a:srgbClr val="66FFFF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info@pragyapersonalitydevelopment.com</a:t>
            </a:r>
            <a:r>
              <a:rPr lang="en-US" sz="1400" b="1" dirty="0">
                <a:solidFill>
                  <a:srgbClr val="66FFFF"/>
                </a:solidFill>
              </a:rPr>
              <a:t>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95000"/>
                  </a:schemeClr>
                </a:solidFill>
              </a:rPr>
              <a:t>Website –         </a:t>
            </a:r>
            <a:r>
              <a:rPr lang="en-US" sz="1400" b="1" dirty="0">
                <a:solidFill>
                  <a:srgbClr val="66FFFF"/>
                </a:solidFill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www.pragyapersonalitydevelopment.com</a:t>
            </a:r>
            <a:endParaRPr lang="en-US" sz="1400" b="1" dirty="0">
              <a:solidFill>
                <a:srgbClr val="66FFFF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>
                    <a:lumMod val="95000"/>
                  </a:schemeClr>
                </a:solidFill>
              </a:rPr>
              <a:t>Walk In - </a:t>
            </a:r>
            <a:r>
              <a:rPr lang="en-US" sz="1400" dirty="0">
                <a:solidFill>
                  <a:srgbClr val="66FFFF"/>
                </a:solidFill>
              </a:rPr>
              <a:t>Siddhant Complex, FS-2, Street No. 6, Adarsh Bazar, Barkat   Nagar, Jaipur, Rajasthan 302015</a:t>
            </a:r>
            <a:endParaRPr lang="en-US" sz="1400" b="1" dirty="0">
              <a:solidFill>
                <a:srgbClr val="66FFFF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5897F0D-9C58-4F5A-B871-4BB984741F0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12954" y="1356852"/>
            <a:ext cx="3916330" cy="29334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86007A-78E2-4EEB-B0A3-8C9E7479641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356911" y="2217933"/>
            <a:ext cx="2422135" cy="12110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2103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26" y="4918509"/>
            <a:ext cx="12123174" cy="528562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28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An Overview : Beginner Course Of Personality Development And Life Skill Management 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0866776-A545-49EF-B2A1-DD5DE03BA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0329" y="5616410"/>
            <a:ext cx="6801612" cy="713890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20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For More Details Go Through </a:t>
            </a:r>
            <a:r>
              <a:rPr lang="en-US" sz="2000" dirty="0">
                <a:solidFill>
                  <a:srgbClr val="C00000"/>
                </a:solidFill>
              </a:rPr>
              <a:t>Our</a:t>
            </a:r>
            <a:r>
              <a:rPr lang="en-US" sz="20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Brochure</a:t>
            </a:r>
          </a:p>
          <a:p>
            <a:pPr algn="ctr"/>
            <a:r>
              <a:rPr lang="en-US" sz="20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Page No. 15 To 47</a:t>
            </a:r>
          </a:p>
          <a:p>
            <a:pPr algn="ctr"/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77B10D-F5B1-4AE6-AFDF-CD3A072BB9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000" kern="1200">
                <a:solidFill>
                  <a:prstClr val="white">
                    <a:tint val="75000"/>
                    <a:alpha val="80000"/>
                  </a:prstClr>
                </a:solidFill>
                <a:latin typeface="+mn-lt"/>
                <a:ea typeface="+mn-ea"/>
                <a:cs typeface="+mn-cs"/>
              </a:rPr>
              <a:t>www.pragyapersonalitydevelopment.com saurabh@pipd.in, 9829178749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0AE9F57-A99D-4C02-B34C-086A612AFC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122789"/>
              </p:ext>
            </p:extLst>
          </p:nvPr>
        </p:nvGraphicFramePr>
        <p:xfrm>
          <a:off x="191728" y="53409"/>
          <a:ext cx="11715138" cy="472577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102078">
                  <a:extLst>
                    <a:ext uri="{9D8B030D-6E8A-4147-A177-3AD203B41FA5}">
                      <a16:colId xmlns:a16="http://schemas.microsoft.com/office/drawing/2014/main" val="1831551958"/>
                    </a:ext>
                  </a:extLst>
                </a:gridCol>
                <a:gridCol w="4709652">
                  <a:extLst>
                    <a:ext uri="{9D8B030D-6E8A-4147-A177-3AD203B41FA5}">
                      <a16:colId xmlns:a16="http://schemas.microsoft.com/office/drawing/2014/main" val="3364365856"/>
                    </a:ext>
                  </a:extLst>
                </a:gridCol>
                <a:gridCol w="3903408">
                  <a:extLst>
                    <a:ext uri="{9D8B030D-6E8A-4147-A177-3AD203B41FA5}">
                      <a16:colId xmlns:a16="http://schemas.microsoft.com/office/drawing/2014/main" val="5789076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76226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Follow Path Of Excellence With Confidence</a:t>
                      </a:r>
                    </a:p>
                    <a:p>
                      <a:pPr algn="ctr"/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To Set Goals? We Help You In Designing Your Life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To Take Calculated Risk? Power Of Universe</a:t>
                      </a:r>
                    </a:p>
                    <a:p>
                      <a:pPr algn="ctr"/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2562507"/>
                  </a:ext>
                </a:extLst>
              </a:tr>
              <a:tr h="3789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 Competent As Per Need Of 21</a:t>
                      </a:r>
                      <a:r>
                        <a:rPr lang="en-US" sz="11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Century</a:t>
                      </a:r>
                    </a:p>
                    <a:p>
                      <a:pPr algn="ctr"/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Pathway Of Success, Choose The Best And Do The Best But How?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Journey Toward Perfection, Do It And Do It Now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3355193"/>
                  </a:ext>
                </a:extLst>
              </a:tr>
              <a:tr h="4429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 An Impressive and Influential Personality</a:t>
                      </a:r>
                    </a:p>
                    <a:p>
                      <a:pPr algn="ctr"/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To Convert Passion Into Profession?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Patience Is The Key, Let’s Understand Facts   </a:t>
                      </a:r>
                    </a:p>
                    <a:p>
                      <a:pPr algn="ctr"/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9120941"/>
                  </a:ext>
                </a:extLst>
              </a:tr>
              <a:tr h="4429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 Dynamic But How?</a:t>
                      </a:r>
                    </a:p>
                    <a:p>
                      <a:pPr algn="ctr"/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 Result Oriented But How?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Take Your Communication Skills To The Next Level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4978261"/>
                  </a:ext>
                </a:extLst>
              </a:tr>
              <a:tr h="4429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Life Begins At The End Of Comfort Zone</a:t>
                      </a:r>
                    </a:p>
                    <a:p>
                      <a:pPr algn="ctr"/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 Strong Will Power But How?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Perception Management</a:t>
                      </a:r>
                    </a:p>
                    <a:p>
                      <a:pPr algn="ctr"/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8714474"/>
                  </a:ext>
                </a:extLst>
              </a:tr>
              <a:tr h="6201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Of Belief System, Programming Of Brain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 An Effective Planner And Fast In Execution With Excellence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 An Effective Communicator, Art Of Negotiation</a:t>
                      </a:r>
                    </a:p>
                    <a:p>
                      <a:pPr algn="ctr"/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5137111"/>
                  </a:ext>
                </a:extLst>
              </a:tr>
              <a:tr h="4429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Think Positive And Act Positive But How?</a:t>
                      </a:r>
                    </a:p>
                    <a:p>
                      <a:pPr algn="ctr"/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Plan Your Execution and Execute Your Plan But How?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Communication Is The Key To Success, Dressing Sense</a:t>
                      </a:r>
                    </a:p>
                    <a:p>
                      <a:pPr algn="ctr"/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4356877"/>
                  </a:ext>
                </a:extLst>
              </a:tr>
              <a:tr h="4429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Know Your Potential</a:t>
                      </a:r>
                    </a:p>
                    <a:p>
                      <a:pPr algn="ctr"/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 Fast Mover, Key Factor In 21</a:t>
                      </a:r>
                      <a:r>
                        <a:rPr lang="en-US" sz="1100" kern="1200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Century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Group Discussion, Debate, Presentation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320802"/>
                  </a:ext>
                </a:extLst>
              </a:tr>
              <a:tr h="44296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Problem Solving Skills</a:t>
                      </a:r>
                    </a:p>
                    <a:p>
                      <a:pPr algn="ctr"/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Key Learnings For Happiness</a:t>
                      </a:r>
                      <a:endParaRPr lang="en-US" sz="11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Improve Public Speaking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7426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0524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045B59B-615E-4718-A150-42DE5D03E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6CF29CD-38B8-4924-BA11-6D6051748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736" y="4780859"/>
            <a:ext cx="11965858" cy="60721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kern="1200" dirty="0">
                <a:latin typeface="+mj-lt"/>
                <a:ea typeface="+mj-ea"/>
                <a:cs typeface="+mj-cs"/>
              </a:rPr>
              <a:t>An Overview : Intermediate Course Of Personality Development And Life Skill Management 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0866776-A545-49EF-B2A1-DD5DE03BA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6313" y="5665510"/>
            <a:ext cx="9426806" cy="719122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For More Details Go Through Our Complete Brochure</a:t>
            </a:r>
          </a:p>
          <a:p>
            <a:pPr algn="ctr"/>
            <a:r>
              <a:rPr lang="en-US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Page No. 15 To 77 (</a:t>
            </a:r>
            <a:r>
              <a:rPr lang="en-US" b="1" u="sng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Includes Beginner Also</a:t>
            </a:r>
            <a:r>
              <a:rPr lang="en-US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 algn="ctr"/>
            <a:r>
              <a:rPr lang="en-US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99C44AE-F05D-4D05-809E-196E301F87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242652"/>
              </p:ext>
            </p:extLst>
          </p:nvPr>
        </p:nvGraphicFramePr>
        <p:xfrm>
          <a:off x="200194" y="0"/>
          <a:ext cx="11779044" cy="432056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130327">
                  <a:extLst>
                    <a:ext uri="{9D8B030D-6E8A-4147-A177-3AD203B41FA5}">
                      <a16:colId xmlns:a16="http://schemas.microsoft.com/office/drawing/2014/main" val="2954737467"/>
                    </a:ext>
                  </a:extLst>
                </a:gridCol>
                <a:gridCol w="3742615">
                  <a:extLst>
                    <a:ext uri="{9D8B030D-6E8A-4147-A177-3AD203B41FA5}">
                      <a16:colId xmlns:a16="http://schemas.microsoft.com/office/drawing/2014/main" val="4124176202"/>
                    </a:ext>
                  </a:extLst>
                </a:gridCol>
                <a:gridCol w="3906102">
                  <a:extLst>
                    <a:ext uri="{9D8B030D-6E8A-4147-A177-3AD203B41FA5}">
                      <a16:colId xmlns:a16="http://schemas.microsoft.com/office/drawing/2014/main" val="4048005191"/>
                    </a:ext>
                  </a:extLst>
                </a:gridCol>
              </a:tblGrid>
              <a:tr h="246491"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54596" marR="54596" marT="27297" marB="27297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54596" marR="54596" marT="27297" marB="27297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54596" marR="54596" marT="27297" marB="27297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6871021"/>
                  </a:ext>
                </a:extLst>
              </a:tr>
              <a:tr h="4002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English Speaking – Practical Way To Do It</a:t>
                      </a:r>
                    </a:p>
                    <a:p>
                      <a:pPr algn="ctr"/>
                      <a:endParaRPr lang="en-US" sz="1100" dirty="0"/>
                    </a:p>
                  </a:txBody>
                  <a:tcPr marL="54596" marR="54596" marT="27297" marB="272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To Manage Failure?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4596" marR="54596" marT="27297" marB="272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Honesty Is Wisdom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4596" marR="54596" marT="27297" marB="272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3855345"/>
                  </a:ext>
                </a:extLst>
              </a:tr>
              <a:tr h="4002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To Give Negative Feedback Positively? – Relationship Building</a:t>
                      </a:r>
                    </a:p>
                    <a:p>
                      <a:pPr algn="ctr"/>
                      <a:endParaRPr lang="en-US" sz="1100" dirty="0"/>
                    </a:p>
                  </a:txBody>
                  <a:tcPr marL="54596" marR="54596" marT="27297" marB="272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To Overcome Fear Of Failure?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4596" marR="54596" marT="27297" marB="272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How To Grain Trust And Become Loyal</a:t>
                      </a:r>
                    </a:p>
                  </a:txBody>
                  <a:tcPr marL="54596" marR="54596" marT="27297" marB="272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4525396"/>
                  </a:ext>
                </a:extLst>
              </a:tr>
              <a:tr h="4002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To Receive Feedback?  And How To Say Yes And No? </a:t>
                      </a:r>
                    </a:p>
                    <a:p>
                      <a:pPr algn="ctr"/>
                      <a:endParaRPr lang="en-US" sz="1100" dirty="0"/>
                    </a:p>
                  </a:txBody>
                  <a:tcPr marL="54596" marR="54596" marT="27297" marB="272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Learner Is The Way to Become Good Earner  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4596" marR="54596" marT="27297" marB="272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Know How To Earn Respect?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4596" marR="54596" marT="27297" marB="272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00724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Observe, Absorb And Express  Key Skill For A Winner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100" dirty="0"/>
                    </a:p>
                  </a:txBody>
                  <a:tcPr marL="54596" marR="54596" marT="27297" marB="272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To Become Genius?  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4596" marR="54596" marT="27297" marB="272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To Become Cool And Smart Personality?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4596" marR="54596" marT="27297" marB="272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4881535"/>
                  </a:ext>
                </a:extLst>
              </a:tr>
              <a:tr h="5481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 Powerful Habits Of Winners, Important Tips On Daily Habits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100" dirty="0"/>
                    </a:p>
                  </a:txBody>
                  <a:tcPr marL="54596" marR="54596" marT="27297" marB="272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To Control Anger? How To Manage Ignorance?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4596" marR="54596" marT="27297" marB="272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 Creative And Overcome Fear But How?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4596" marR="54596" marT="27297" marB="272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4374172"/>
                  </a:ext>
                </a:extLst>
              </a:tr>
              <a:tr h="5481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To Become Disciplined?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100"/>
                    </a:p>
                  </a:txBody>
                  <a:tcPr marL="54596" marR="54596" marT="27297" marB="272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Know How To Manage Expectation And Insult?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4596" marR="54596" marT="27297" marB="272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Important Tips To Overcome Fear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4596" marR="54596" marT="27297" marB="272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4070027"/>
                  </a:ext>
                </a:extLst>
              </a:tr>
              <a:tr h="4002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Unless You Stay Focus, Forget About Victory</a:t>
                      </a:r>
                    </a:p>
                    <a:p>
                      <a:pPr algn="ctr"/>
                      <a:endParaRPr lang="en-US" sz="1100" dirty="0"/>
                    </a:p>
                  </a:txBody>
                  <a:tcPr marL="54596" marR="54596" marT="27297" marB="272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Quotient Management – EQ/ IQ/ LQ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4596" marR="54596" marT="27297" marB="272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How To Increase Concentration And Memory </a:t>
                      </a:r>
                    </a:p>
                  </a:txBody>
                  <a:tcPr marL="54596" marR="54596" marT="27297" marB="272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4987051"/>
                  </a:ext>
                </a:extLst>
              </a:tr>
              <a:tr h="4002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To Make Your Life Great?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4596" marR="54596" marT="27297" marB="272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To Control Ego And Manage Self Esteem?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4596" marR="54596" marT="27297" marB="272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Aim High, Achieve More </a:t>
                      </a:r>
                    </a:p>
                  </a:txBody>
                  <a:tcPr marL="54596" marR="54596" marT="27297" marB="272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9650363"/>
                  </a:ext>
                </a:extLst>
              </a:tr>
              <a:tr h="4002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 Etiquette But How?     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4596" marR="54596" marT="27297" marB="272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Power Of Magical Words – Will Change Your Life</a:t>
                      </a:r>
                    </a:p>
                  </a:txBody>
                  <a:tcPr marL="54596" marR="54596" marT="27297" marB="272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Difference Between Love And Attachment</a:t>
                      </a:r>
                    </a:p>
                  </a:txBody>
                  <a:tcPr marL="54596" marR="54596" marT="27297" marB="2729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49883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4717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129262"/>
            <a:ext cx="12192000" cy="633179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An Overview : Advanced Course Of Personality Development And Life Skill Management 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0866776-A545-49EF-B2A1-DD5DE03BA2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4859" y="5791200"/>
            <a:ext cx="6801612" cy="633179"/>
          </a:xfr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en-US" sz="16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For More Details Go Through Complete Brochure</a:t>
            </a:r>
          </a:p>
          <a:p>
            <a:pPr algn="ctr"/>
            <a:r>
              <a:rPr lang="en-US" sz="16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Page No. 15 To 116 (</a:t>
            </a:r>
            <a:r>
              <a:rPr lang="en-US" sz="1600" b="1" u="sng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Includes Beginner + Intermediate Also</a:t>
            </a:r>
            <a:r>
              <a:rPr lang="en-US" sz="1600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)  </a:t>
            </a:r>
          </a:p>
          <a:p>
            <a:pPr algn="ctr"/>
            <a:r>
              <a:rPr lang="en-US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77B10D-F5B1-4AE6-AFDF-CD3A072BB9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000" kern="1200">
                <a:solidFill>
                  <a:prstClr val="white">
                    <a:tint val="75000"/>
                    <a:alpha val="80000"/>
                  </a:prstClr>
                </a:solidFill>
                <a:latin typeface="+mn-lt"/>
                <a:ea typeface="+mn-ea"/>
                <a:cs typeface="+mn-cs"/>
              </a:rPr>
              <a:t>www.pragyapersonalitydevelopment.com, saurabh@pipd.in, 9829178749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7B44E3D-0F57-40C2-B69A-B5CE04AE5C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060839"/>
              </p:ext>
            </p:extLst>
          </p:nvPr>
        </p:nvGraphicFramePr>
        <p:xfrm>
          <a:off x="216311" y="136524"/>
          <a:ext cx="11798708" cy="496397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145391">
                  <a:extLst>
                    <a:ext uri="{9D8B030D-6E8A-4147-A177-3AD203B41FA5}">
                      <a16:colId xmlns:a16="http://schemas.microsoft.com/office/drawing/2014/main" val="3987372273"/>
                    </a:ext>
                  </a:extLst>
                </a:gridCol>
                <a:gridCol w="3732367">
                  <a:extLst>
                    <a:ext uri="{9D8B030D-6E8A-4147-A177-3AD203B41FA5}">
                      <a16:colId xmlns:a16="http://schemas.microsoft.com/office/drawing/2014/main" val="339465094"/>
                    </a:ext>
                  </a:extLst>
                </a:gridCol>
                <a:gridCol w="3920950">
                  <a:extLst>
                    <a:ext uri="{9D8B030D-6E8A-4147-A177-3AD203B41FA5}">
                      <a16:colId xmlns:a16="http://schemas.microsoft.com/office/drawing/2014/main" val="1056360070"/>
                    </a:ext>
                  </a:extLst>
                </a:gridCol>
              </a:tblGrid>
              <a:tr h="242519"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58941" marR="58941" marT="29470" marB="2947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58941" marR="58941" marT="29470" marB="2947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/>
                    </a:p>
                  </a:txBody>
                  <a:tcPr marL="58941" marR="58941" marT="29470" marB="2947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4299562"/>
                  </a:ext>
                </a:extLst>
              </a:tr>
              <a:tr h="5333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Private Job/ Government Job/ Entrepreneurship  - Why Or Why Not – Guidelines For Startup </a:t>
                      </a:r>
                    </a:p>
                    <a:p>
                      <a:pPr algn="ctr"/>
                      <a:endParaRPr lang="en-US" sz="1100" dirty="0"/>
                    </a:p>
                  </a:txBody>
                  <a:tcPr marL="58941" marR="58941" marT="29470" marB="294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Of Inspiration &amp; Motivation, Stop Giving Excuses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8941" marR="58941" marT="29470" marB="294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TO Quit Addictions? 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8941" marR="58941" marT="29470" marB="294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050649"/>
                  </a:ext>
                </a:extLst>
              </a:tr>
              <a:tr h="69248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 And Improve Critical Thinking, Develop Strong And Rapid Decision Making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100"/>
                    </a:p>
                  </a:txBody>
                  <a:tcPr marL="58941" marR="58941" marT="29470" marB="294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Best Success and Life Skill Mantra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8941" marR="58941" marT="29470" marB="294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to Live Happy? Achieve What You Want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100"/>
                    </a:p>
                  </a:txBody>
                  <a:tcPr marL="58941" marR="58941" marT="29470" marB="294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014511"/>
                  </a:ext>
                </a:extLst>
              </a:tr>
              <a:tr h="69248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To Become Celebrity?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8941" marR="58941" marT="29470" marB="294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Time Management Is Life Management, How To Manage Time Effectively 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8941" marR="58941" marT="29470" marB="294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Formation Of Unbeatable Team, How To Build A Strong And Champion Team?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100"/>
                    </a:p>
                  </a:txBody>
                  <a:tcPr marL="58941" marR="58941" marT="29470" marB="294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7941198"/>
                  </a:ext>
                </a:extLst>
              </a:tr>
              <a:tr h="5333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To Conduct Successful Meetings &amp; Data Security? Email Writing Skills 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8941" marR="58941" marT="29470" marB="294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Tips And Techniques To Avoid And Manage Conflict 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8941" marR="58941" marT="29470" marB="294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Prepare for Interview, Tips and Techniques Ensure Success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8941" marR="58941" marT="29470" marB="294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461723"/>
                  </a:ext>
                </a:extLst>
              </a:tr>
              <a:tr h="3742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Life Is Nothing But Sales And Marketing</a:t>
                      </a:r>
                    </a:p>
                  </a:txBody>
                  <a:tcPr marL="58941" marR="58941" marT="29470" marB="294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Love Is Key, Open Many Locks  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8941" marR="58941" marT="29470" marB="294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Know Hidden Facts About Interview Preparation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8941" marR="58941" marT="29470" marB="294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6778847"/>
                  </a:ext>
                </a:extLst>
              </a:tr>
              <a:tr h="3742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Improve Yourself As Per The Need Of 21</a:t>
                      </a:r>
                      <a:r>
                        <a:rPr lang="en-US" sz="1100" kern="1200" baseline="300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Century, Understand Needs And Ways   </a:t>
                      </a:r>
                    </a:p>
                  </a:txBody>
                  <a:tcPr marL="58941" marR="58941" marT="29470" marB="294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Managing &amp; Building Relationship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8941" marR="58941" marT="29470" marB="294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Complete Guide to Become a Remarkable Leader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8941" marR="58941" marT="29470" marB="294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838278"/>
                  </a:ext>
                </a:extLst>
              </a:tr>
              <a:tr h="3742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Talent/ Attitude, Skill/ Score, Education/ Experience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8941" marR="58941" marT="29470" marB="294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Life Is Art, Science And Commerce Of Living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8941" marR="58941" marT="29470" marB="294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To Become Incredible Leader?   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8941" marR="58941" marT="29470" marB="294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7922755"/>
                  </a:ext>
                </a:extLst>
              </a:tr>
              <a:tr h="37421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Develop Positive Attitude, Difference Between Attitude And Arrogance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/>
                    </a:p>
                  </a:txBody>
                  <a:tcPr marL="58941" marR="58941" marT="29470" marB="294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To Become Ethically Rich And Mentally Tough?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8941" marR="58941" marT="29470" marB="294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 Handsome But How?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8941" marR="58941" marT="29470" marB="294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8771714"/>
                  </a:ext>
                </a:extLst>
              </a:tr>
              <a:tr h="5333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Live Your Life, Don’t Have Regret When Dying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8941" marR="58941" marT="29470" marB="294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Practical Tips To Live Stress-Free Life?</a:t>
                      </a:r>
                    </a:p>
                    <a:p>
                      <a:pPr algn="ctr"/>
                      <a:endParaRPr lang="en-US" sz="1100"/>
                    </a:p>
                  </a:txBody>
                  <a:tcPr marL="58941" marR="58941" marT="29470" marB="294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How To Write Your Own Destiny? Law Of Karma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sz="1100" dirty="0"/>
                    </a:p>
                  </a:txBody>
                  <a:tcPr marL="58941" marR="58941" marT="29470" marB="294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39368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1580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889" y="187619"/>
            <a:ext cx="4624342" cy="72678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latin typeface="+mj-lt"/>
              </a:rPr>
              <a:t>Who Can Join Us :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10100E-FACD-4889-8529-2D00C4057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28" y="841403"/>
            <a:ext cx="1100358" cy="732238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0958" y="990716"/>
            <a:ext cx="4558309" cy="516003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 Anyone Age </a:t>
            </a:r>
            <a:r>
              <a:rPr lang="en-US" sz="1400" dirty="0">
                <a:solidFill>
                  <a:srgbClr val="66FFFF"/>
                </a:solidFill>
              </a:rPr>
              <a:t>Above 14 Years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6FFFF"/>
                </a:solidFill>
              </a:rPr>
              <a:t>Students </a:t>
            </a:r>
            <a:r>
              <a:rPr lang="en-US" sz="1400" dirty="0">
                <a:solidFill>
                  <a:schemeClr val="tx1"/>
                </a:solidFill>
              </a:rPr>
              <a:t>Of Any Stream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In </a:t>
            </a:r>
            <a:r>
              <a:rPr lang="en-US" sz="1400" dirty="0">
                <a:solidFill>
                  <a:srgbClr val="66FFFF"/>
                </a:solidFill>
              </a:rPr>
              <a:t>Private Job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In </a:t>
            </a:r>
            <a:r>
              <a:rPr lang="en-US" sz="1400" dirty="0">
                <a:solidFill>
                  <a:srgbClr val="66FFFF"/>
                </a:solidFill>
              </a:rPr>
              <a:t>Government Job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6FFFF"/>
                </a:solidFill>
              </a:rPr>
              <a:t>Self Employed/ Businessman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6FFFF"/>
                </a:solidFill>
              </a:rPr>
              <a:t>Political Leaders 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66FFFF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6FFFF"/>
                </a:solidFill>
              </a:rPr>
              <a:t>Home Maker / Working Women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66FFFF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6FFFF"/>
                </a:solidFill>
              </a:rPr>
              <a:t>Retired Person 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Belongs To Any </a:t>
            </a:r>
            <a:r>
              <a:rPr lang="en-US" sz="1400" dirty="0">
                <a:solidFill>
                  <a:srgbClr val="66FFFF"/>
                </a:solidFill>
              </a:rPr>
              <a:t>Professional</a:t>
            </a:r>
            <a:r>
              <a:rPr lang="en-US" sz="1400" dirty="0">
                <a:solidFill>
                  <a:schemeClr val="tx1"/>
                </a:solidFill>
              </a:rPr>
              <a:t> Or </a:t>
            </a:r>
            <a:r>
              <a:rPr lang="en-US" sz="1400" dirty="0">
                <a:solidFill>
                  <a:srgbClr val="66FFFF"/>
                </a:solidFill>
              </a:rPr>
              <a:t>Social Field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228600" algn="l"/>
            <a:endParaRPr lang="en-US" sz="14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228600" algn="l"/>
            <a:endParaRPr lang="en-US" sz="14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228600" algn="l"/>
            <a:endParaRPr lang="en-US" sz="14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228600" algn="l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70DEDC-2201-4099-BC0D-998B99AC6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015" y="716407"/>
            <a:ext cx="2730354" cy="1369483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47D40535-32DE-4878-8E52-054D7BDF5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043" y="3198952"/>
            <a:ext cx="1789619" cy="1789619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C9459A4-7650-4B55-807A-FC4892C568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311854"/>
            <a:ext cx="2208230" cy="9495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9AC3C8-6977-4FC3-9FC3-1B26E01A75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5957" y="5897986"/>
            <a:ext cx="1953203" cy="781281"/>
          </a:xfrm>
          <a:prstGeom prst="rect">
            <a:avLst/>
          </a:prstGeom>
        </p:spPr>
      </p:pic>
      <p:pic>
        <p:nvPicPr>
          <p:cNvPr id="5" name="Picture 4" descr="A picture containing food, beverage&#10;&#10;Description automatically generated">
            <a:extLst>
              <a:ext uri="{FF2B5EF4-FFF2-40B4-BE49-F238E27FC236}">
                <a16:creationId xmlns:a16="http://schemas.microsoft.com/office/drawing/2014/main" id="{6367C021-8881-4764-B730-39AE8BD146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0112" y="2045661"/>
            <a:ext cx="2208230" cy="10238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5BA89B-862D-4B70-874A-1AE7D6DDB79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</a:t>
            </a:r>
          </a:p>
          <a:p>
            <a:r>
              <a:rPr lang="en-ZA"/>
              <a:t>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89455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69814"/>
            <a:ext cx="9144000" cy="219258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Choose Us N Believe In Your Choice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476F08-0423-4B9C-90FC-DCC875586AC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15971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www.pragyapersonalitydevelopment.com saurabh@pipd.in, 9829178749</a:t>
            </a:r>
          </a:p>
        </p:txBody>
      </p:sp>
    </p:spTree>
    <p:extLst>
      <p:ext uri="{BB962C8B-B14F-4D97-AF65-F5344CB8AC3E}">
        <p14:creationId xmlns:p14="http://schemas.microsoft.com/office/powerpoint/2010/main" val="3848318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943" y="114504"/>
            <a:ext cx="5556757" cy="123460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latin typeface="+mj-lt"/>
              </a:rPr>
              <a:t>The Future Starts Today – Take Necessary Steps : </a:t>
            </a:r>
            <a:r>
              <a:rPr lang="en-US" sz="2800" dirty="0">
                <a:solidFill>
                  <a:srgbClr val="66FFFF"/>
                </a:solidFill>
                <a:latin typeface="+mj-lt"/>
              </a:rPr>
              <a:t>Follow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>
                <a:solidFill>
                  <a:srgbClr val="66FFFF"/>
                </a:solidFill>
                <a:latin typeface="+mj-lt"/>
              </a:rPr>
              <a:t>Path Of  Excellence With Confidence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943" y="1384371"/>
            <a:ext cx="5556757" cy="482177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You Are Already A </a:t>
            </a:r>
            <a:r>
              <a:rPr lang="en-US" sz="1600" b="1" dirty="0">
                <a:solidFill>
                  <a:srgbClr val="66FFFF"/>
                </a:solidFill>
              </a:rPr>
              <a:t>Billionaire</a:t>
            </a:r>
            <a:r>
              <a:rPr lang="en-US" sz="1600" b="1" dirty="0">
                <a:solidFill>
                  <a:schemeClr val="tx1"/>
                </a:solidFill>
              </a:rPr>
              <a:t>, Want To Know How?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66FFFF"/>
                </a:solidFill>
              </a:rPr>
              <a:t>Success Through Excellence </a:t>
            </a:r>
            <a:r>
              <a:rPr lang="en-US" sz="1600" b="1" dirty="0">
                <a:solidFill>
                  <a:schemeClr val="tx1"/>
                </a:solidFill>
              </a:rPr>
              <a:t>Is Real Way To Achieve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Questioning Is Science, Be </a:t>
            </a:r>
            <a:r>
              <a:rPr lang="en-US" sz="1600" b="1" dirty="0">
                <a:solidFill>
                  <a:srgbClr val="66FFFF"/>
                </a:solidFill>
              </a:rPr>
              <a:t>Curious </a:t>
            </a:r>
          </a:p>
          <a:p>
            <a:pPr marL="228600" algn="l"/>
            <a:endParaRPr lang="en-US" sz="1600" b="1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How And How Much To </a:t>
            </a:r>
            <a:r>
              <a:rPr lang="en-US" sz="1600" b="1" dirty="0">
                <a:solidFill>
                  <a:srgbClr val="66FFFF"/>
                </a:solidFill>
              </a:rPr>
              <a:t>Use Google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To </a:t>
            </a:r>
            <a:r>
              <a:rPr lang="en-US" sz="1600" b="1" dirty="0">
                <a:solidFill>
                  <a:srgbClr val="66FFFF"/>
                </a:solidFill>
              </a:rPr>
              <a:t>Earn More </a:t>
            </a:r>
            <a:r>
              <a:rPr lang="en-US" sz="1600" b="1" dirty="0">
                <a:solidFill>
                  <a:schemeClr val="tx1"/>
                </a:solidFill>
              </a:rPr>
              <a:t>You Need To </a:t>
            </a:r>
            <a:r>
              <a:rPr lang="en-US" sz="1600" b="1" dirty="0">
                <a:solidFill>
                  <a:srgbClr val="66FFFF"/>
                </a:solidFill>
              </a:rPr>
              <a:t>Learn More</a:t>
            </a:r>
            <a:r>
              <a:rPr lang="en-US" sz="1600" b="1" dirty="0">
                <a:solidFill>
                  <a:schemeClr val="tx1"/>
                </a:solidFill>
              </a:rPr>
              <a:t>, How To Keep Yourself Updated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Know Your </a:t>
            </a:r>
            <a:r>
              <a:rPr lang="en-US" sz="1600" b="1" dirty="0">
                <a:solidFill>
                  <a:srgbClr val="66FFFF"/>
                </a:solidFill>
              </a:rPr>
              <a:t>Own Importance </a:t>
            </a:r>
            <a:r>
              <a:rPr lang="en-US" sz="1600" b="1" dirty="0">
                <a:solidFill>
                  <a:schemeClr val="tx1"/>
                </a:solidFill>
              </a:rPr>
              <a:t>And </a:t>
            </a:r>
            <a:r>
              <a:rPr lang="en-US" sz="1600" b="1" dirty="0">
                <a:solidFill>
                  <a:srgbClr val="66FFFF"/>
                </a:solidFill>
              </a:rPr>
              <a:t>Don’t Compare Yourself</a:t>
            </a:r>
            <a:r>
              <a:rPr lang="en-US" sz="1600" b="1" dirty="0">
                <a:solidFill>
                  <a:schemeClr val="tx1"/>
                </a:solidFill>
              </a:rPr>
              <a:t> With Others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circuit, electronics&#10;&#10;Description automatically generated">
            <a:extLst>
              <a:ext uri="{FF2B5EF4-FFF2-40B4-BE49-F238E27FC236}">
                <a16:creationId xmlns:a16="http://schemas.microsoft.com/office/drawing/2014/main" id="{AB4FB09E-7911-48FA-99DE-68BBDB5FF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998" y="3220960"/>
            <a:ext cx="1387565" cy="923361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9AC3C8-6977-4FC3-9FC3-1B26E01A7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5957" y="5897986"/>
            <a:ext cx="1953203" cy="781281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47D40535-32DE-4878-8E52-054D7BDF5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6634" y="1573409"/>
            <a:ext cx="1566863" cy="15668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70DEDC-2201-4099-BC0D-998B99AC6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0294" y="293124"/>
            <a:ext cx="2171669" cy="10892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10100E-FACD-4889-8529-2D00C40576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4213" y="4566233"/>
            <a:ext cx="1732680" cy="11530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9459A4-7650-4B55-807A-FC4892C56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7954" y="4191827"/>
            <a:ext cx="2110136" cy="90549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77B10D-F5B1-4AE6-AFDF-CD3A072BB9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916746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909" y="174807"/>
            <a:ext cx="5638688" cy="124636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j-lt"/>
              </a:rPr>
              <a:t>Education Is Not The Learning Of The Facts, But The Training Of The Mind To Think : </a:t>
            </a:r>
            <a:r>
              <a:rPr lang="en-US" sz="2400" dirty="0">
                <a:solidFill>
                  <a:srgbClr val="66FFFF"/>
                </a:solidFill>
                <a:latin typeface="+mj-lt"/>
              </a:rPr>
              <a:t>Be Competent As Per The Need Of 21</a:t>
            </a:r>
            <a:r>
              <a:rPr lang="en-US" sz="2400" baseline="30000" dirty="0">
                <a:solidFill>
                  <a:srgbClr val="66FFFF"/>
                </a:solidFill>
                <a:latin typeface="+mj-lt"/>
              </a:rPr>
              <a:t>st</a:t>
            </a:r>
            <a:r>
              <a:rPr lang="en-US" sz="2400" dirty="0">
                <a:solidFill>
                  <a:srgbClr val="66FFFF"/>
                </a:solidFill>
                <a:latin typeface="+mj-lt"/>
              </a:rPr>
              <a:t> Century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909" y="1522055"/>
            <a:ext cx="5471177" cy="463782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Yes, </a:t>
            </a:r>
            <a:r>
              <a:rPr lang="en-US" dirty="0">
                <a:solidFill>
                  <a:srgbClr val="66FFFF"/>
                </a:solidFill>
              </a:rPr>
              <a:t>Indian Education System </a:t>
            </a:r>
            <a:r>
              <a:rPr lang="en-US" dirty="0">
                <a:solidFill>
                  <a:schemeClr val="tx1"/>
                </a:solidFill>
              </a:rPr>
              <a:t>Has Lot Of </a:t>
            </a:r>
            <a:r>
              <a:rPr lang="en-US" dirty="0">
                <a:solidFill>
                  <a:srgbClr val="66FFFF"/>
                </a:solidFill>
              </a:rPr>
              <a:t>Flaws, </a:t>
            </a:r>
            <a:r>
              <a:rPr lang="en-US" dirty="0">
                <a:solidFill>
                  <a:schemeClr val="tx1"/>
                </a:solidFill>
              </a:rPr>
              <a:t>Being A Part Of This You Can </a:t>
            </a:r>
            <a:r>
              <a:rPr lang="en-US" dirty="0">
                <a:solidFill>
                  <a:srgbClr val="66FFFF"/>
                </a:solidFill>
              </a:rPr>
              <a:t>Do Miracle</a:t>
            </a: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Journey From </a:t>
            </a:r>
            <a:r>
              <a:rPr lang="en-US" dirty="0">
                <a:solidFill>
                  <a:srgbClr val="66FFFF"/>
                </a:solidFill>
              </a:rPr>
              <a:t>Student</a:t>
            </a:r>
            <a:r>
              <a:rPr lang="en-US" dirty="0">
                <a:solidFill>
                  <a:schemeClr val="tx1"/>
                </a:solidFill>
              </a:rPr>
              <a:t> To </a:t>
            </a:r>
            <a:r>
              <a:rPr lang="en-US" dirty="0">
                <a:solidFill>
                  <a:srgbClr val="66FFFF"/>
                </a:solidFill>
              </a:rPr>
              <a:t>Professional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Huge </a:t>
            </a:r>
            <a:r>
              <a:rPr lang="en-US" dirty="0">
                <a:solidFill>
                  <a:srgbClr val="66FFFF"/>
                </a:solidFill>
              </a:rPr>
              <a:t>Gap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dirty="0">
                <a:solidFill>
                  <a:srgbClr val="66FFFF"/>
                </a:solidFill>
              </a:rPr>
              <a:t>Class Room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dirty="0">
                <a:solidFill>
                  <a:srgbClr val="66FFFF"/>
                </a:solidFill>
              </a:rPr>
              <a:t>Outside World</a:t>
            </a:r>
            <a:r>
              <a:rPr lang="en-US" dirty="0">
                <a:solidFill>
                  <a:schemeClr val="tx1"/>
                </a:solidFill>
              </a:rPr>
              <a:t>, Want To Know How To </a:t>
            </a:r>
            <a:r>
              <a:rPr lang="en-US" dirty="0">
                <a:solidFill>
                  <a:srgbClr val="66FFFF"/>
                </a:solidFill>
              </a:rPr>
              <a:t>Bridge</a:t>
            </a:r>
            <a:r>
              <a:rPr lang="en-US" dirty="0">
                <a:solidFill>
                  <a:schemeClr val="tx1"/>
                </a:solidFill>
              </a:rPr>
              <a:t> That Gap?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Best </a:t>
            </a:r>
            <a:r>
              <a:rPr lang="en-US" dirty="0">
                <a:solidFill>
                  <a:srgbClr val="66FFFF"/>
                </a:solidFill>
              </a:rPr>
              <a:t>Investment</a:t>
            </a:r>
            <a:r>
              <a:rPr lang="en-US" dirty="0">
                <a:solidFill>
                  <a:schemeClr val="tx1"/>
                </a:solidFill>
              </a:rPr>
              <a:t>, Invest On Yourself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One Day </a:t>
            </a:r>
            <a:r>
              <a:rPr lang="en-US" dirty="0">
                <a:solidFill>
                  <a:schemeClr val="tx1"/>
                </a:solidFill>
              </a:rPr>
              <a:t>Or </a:t>
            </a:r>
            <a:r>
              <a:rPr lang="en-US" dirty="0">
                <a:solidFill>
                  <a:srgbClr val="66FFFF"/>
                </a:solidFill>
              </a:rPr>
              <a:t>Day One </a:t>
            </a:r>
            <a:r>
              <a:rPr lang="en-US" dirty="0">
                <a:solidFill>
                  <a:schemeClr val="tx1"/>
                </a:solidFill>
              </a:rPr>
              <a:t>– Extremely Important To Know For Achieving Success In Life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Become </a:t>
            </a:r>
            <a:r>
              <a:rPr lang="en-US" dirty="0">
                <a:solidFill>
                  <a:srgbClr val="66FFFF"/>
                </a:solidFill>
              </a:rPr>
              <a:t>Physically Fit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dirty="0">
                <a:solidFill>
                  <a:srgbClr val="66FFFF"/>
                </a:solidFill>
              </a:rPr>
              <a:t>Mentally Relaxed?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4741712D-D023-4D94-886C-1F1F269BD5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01" t="34810" r="11436" b="2"/>
          <a:stretch/>
        </p:blipFill>
        <p:spPr>
          <a:xfrm>
            <a:off x="6096000" y="3486456"/>
            <a:ext cx="2424153" cy="1339597"/>
          </a:xfrm>
          <a:prstGeom prst="rect">
            <a:avLst/>
          </a:prstGeom>
        </p:spPr>
      </p:pic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AD2A276-C45D-47EC-810B-ECC326F01D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50" r="20551" b="2"/>
          <a:stretch/>
        </p:blipFill>
        <p:spPr>
          <a:xfrm>
            <a:off x="10760561" y="1421176"/>
            <a:ext cx="1431439" cy="1431435"/>
          </a:xfrm>
          <a:prstGeom prst="rect">
            <a:avLst/>
          </a:prstGeom>
        </p:spPr>
      </p:pic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27A5938F-31C2-4A03-8BE7-B6E95CC821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65" r="22336" b="1"/>
          <a:stretch/>
        </p:blipFill>
        <p:spPr>
          <a:xfrm>
            <a:off x="9409471" y="4857750"/>
            <a:ext cx="2664542" cy="1825141"/>
          </a:xfrm>
          <a:prstGeom prst="rect">
            <a:avLst/>
          </a:prstGeom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87E962E8-23ED-41A8-9FBD-33475E2329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0082" y="174807"/>
            <a:ext cx="2171393" cy="213579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09BFFC-C8AD-403D-A927-10146C1A13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86527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1C26593-9A51-48FE-9FA2-A9052E57F3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12192000" cy="685847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B9D473B1-934D-4F2D-AC4B-5BFB4BAC5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 11">
            <a:extLst>
              <a:ext uri="{FF2B5EF4-FFF2-40B4-BE49-F238E27FC236}">
                <a16:creationId xmlns:a16="http://schemas.microsoft.com/office/drawing/2014/main" id="{CDE3C03E-D949-4F50-AAFA-3278B22121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019"/>
            <a:ext cx="3788229" cy="6698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300" dirty="0">
                <a:latin typeface="+mj-lt"/>
              </a:rPr>
              <a:t>About Us, </a:t>
            </a:r>
            <a:r>
              <a:rPr lang="en-US" sz="2300" dirty="0">
                <a:solidFill>
                  <a:srgbClr val="66FFFF"/>
                </a:solidFill>
                <a:latin typeface="+mj-lt"/>
              </a:rPr>
              <a:t>Why We Are Best</a:t>
            </a:r>
            <a:r>
              <a:rPr lang="en-US" sz="2300" dirty="0">
                <a:latin typeface="+mj-lt"/>
              </a:rPr>
              <a:t>? </a:t>
            </a:r>
          </a:p>
        </p:txBody>
      </p:sp>
      <p:pic>
        <p:nvPicPr>
          <p:cNvPr id="5" name="Picture 4" descr="A screenshot of a computer screen shot of a person&#10;&#10;Description automatically generated">
            <a:extLst>
              <a:ext uri="{FF2B5EF4-FFF2-40B4-BE49-F238E27FC236}">
                <a16:creationId xmlns:a16="http://schemas.microsoft.com/office/drawing/2014/main" id="{E730BF4B-4F99-407B-8AA2-949FD8AED6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7" t="15883" r="4033" b="19570"/>
          <a:stretch/>
        </p:blipFill>
        <p:spPr>
          <a:xfrm>
            <a:off x="7904503" y="6871"/>
            <a:ext cx="3486868" cy="1388006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704" y="731892"/>
            <a:ext cx="6476062" cy="5624457"/>
          </a:xfrm>
        </p:spPr>
        <p:txBody>
          <a:bodyPr vert="horz" lIns="91440" tIns="45720" rIns="91440" bIns="45720" rtlCol="0">
            <a:normAutofit/>
          </a:bodyPr>
          <a:lstStyle/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66FFFF"/>
                </a:solidFill>
              </a:rPr>
              <a:t>Pioneer</a:t>
            </a:r>
            <a:r>
              <a:rPr lang="en-US" sz="1300" dirty="0">
                <a:solidFill>
                  <a:schemeClr val="tx1"/>
                </a:solidFill>
              </a:rPr>
              <a:t> Of </a:t>
            </a:r>
            <a:r>
              <a:rPr lang="en-US" sz="1300" dirty="0">
                <a:solidFill>
                  <a:srgbClr val="66FFFF"/>
                </a:solidFill>
              </a:rPr>
              <a:t>Complete Personality Enhancement And Life Skill Management Institute </a:t>
            </a:r>
            <a:r>
              <a:rPr lang="en-US" sz="1300" dirty="0">
                <a:solidFill>
                  <a:schemeClr val="tx1"/>
                </a:solidFill>
              </a:rPr>
              <a:t>In </a:t>
            </a:r>
            <a:r>
              <a:rPr lang="en-US" sz="1300" dirty="0">
                <a:solidFill>
                  <a:srgbClr val="66FFFF"/>
                </a:solidFill>
              </a:rPr>
              <a:t>Rajasthan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</a:rPr>
              <a:t>We Are </a:t>
            </a:r>
            <a:r>
              <a:rPr lang="en-US" sz="1300" dirty="0">
                <a:solidFill>
                  <a:srgbClr val="66FFFF"/>
                </a:solidFill>
              </a:rPr>
              <a:t>Redefining Meaning Of Personality Development </a:t>
            </a:r>
            <a:r>
              <a:rPr lang="en-US" sz="1300" dirty="0">
                <a:solidFill>
                  <a:schemeClr val="tx1"/>
                </a:solidFill>
              </a:rPr>
              <a:t>As Per The Need Of </a:t>
            </a:r>
            <a:r>
              <a:rPr lang="en-US" sz="1300" dirty="0">
                <a:solidFill>
                  <a:srgbClr val="66FFFF"/>
                </a:solidFill>
              </a:rPr>
              <a:t>VUCA World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66FFFF"/>
                </a:solidFill>
              </a:rPr>
              <a:t>We Value Your Time And Money </a:t>
            </a:r>
            <a:r>
              <a:rPr lang="en-US" sz="1300" dirty="0">
                <a:solidFill>
                  <a:schemeClr val="tx1"/>
                </a:solidFill>
              </a:rPr>
              <a:t>– We Will Change Your Perspective To Look At Life – Life Changing Experience Guaranteed 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chemeClr val="tx1"/>
                </a:solidFill>
              </a:rPr>
              <a:t> Faculty With </a:t>
            </a:r>
            <a:r>
              <a:rPr lang="en-US" sz="1300" dirty="0">
                <a:solidFill>
                  <a:srgbClr val="66FFFF"/>
                </a:solidFill>
              </a:rPr>
              <a:t>World Class Training Ability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66FFFF"/>
                </a:solidFill>
              </a:rPr>
              <a:t>Small Batches</a:t>
            </a:r>
            <a:r>
              <a:rPr lang="en-US" sz="1300" dirty="0">
                <a:solidFill>
                  <a:schemeClr val="tx1"/>
                </a:solidFill>
              </a:rPr>
              <a:t>, Not Crowd – We Believe In Quality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66FFFF"/>
                </a:solidFill>
              </a:rPr>
              <a:t>Case Study Based Learning</a:t>
            </a:r>
            <a:r>
              <a:rPr lang="en-US" sz="1300" dirty="0">
                <a:solidFill>
                  <a:schemeClr val="tx1"/>
                </a:solidFill>
              </a:rPr>
              <a:t>, </a:t>
            </a:r>
            <a:r>
              <a:rPr lang="en-US" sz="1300" dirty="0">
                <a:solidFill>
                  <a:srgbClr val="66FFFF"/>
                </a:solidFill>
              </a:rPr>
              <a:t>Psychological Test </a:t>
            </a:r>
            <a:r>
              <a:rPr lang="en-US" sz="1300" dirty="0">
                <a:solidFill>
                  <a:schemeClr val="tx1"/>
                </a:solidFill>
              </a:rPr>
              <a:t>You Can Know Better About Yourself, </a:t>
            </a:r>
            <a:r>
              <a:rPr lang="en-US" sz="1300" dirty="0">
                <a:solidFill>
                  <a:srgbClr val="66FFFF"/>
                </a:solidFill>
              </a:rPr>
              <a:t>Worksheets</a:t>
            </a:r>
            <a:r>
              <a:rPr lang="en-US" sz="1300" dirty="0">
                <a:solidFill>
                  <a:schemeClr val="tx1"/>
                </a:solidFill>
              </a:rPr>
              <a:t>, </a:t>
            </a:r>
            <a:r>
              <a:rPr lang="en-US" sz="1300" dirty="0">
                <a:solidFill>
                  <a:srgbClr val="66FFFF"/>
                </a:solidFill>
              </a:rPr>
              <a:t>Take Home Message </a:t>
            </a:r>
            <a:r>
              <a:rPr lang="en-US" sz="1300" dirty="0">
                <a:solidFill>
                  <a:schemeClr val="tx1"/>
                </a:solidFill>
              </a:rPr>
              <a:t>Sheet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66FFFF"/>
                </a:solidFill>
              </a:rPr>
              <a:t>Activity Based Learning Environment </a:t>
            </a:r>
            <a:r>
              <a:rPr lang="en-US" sz="1300" dirty="0">
                <a:solidFill>
                  <a:schemeClr val="tx1"/>
                </a:solidFill>
              </a:rPr>
              <a:t>And </a:t>
            </a:r>
            <a:r>
              <a:rPr lang="en-US" sz="1300" dirty="0">
                <a:solidFill>
                  <a:srgbClr val="66FFFF"/>
                </a:solidFill>
              </a:rPr>
              <a:t>100% Practical Approach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66FFFF"/>
                </a:solidFill>
              </a:rPr>
              <a:t>Friendly Environment</a:t>
            </a:r>
            <a:r>
              <a:rPr lang="en-US" sz="1300" dirty="0">
                <a:solidFill>
                  <a:schemeClr val="tx1"/>
                </a:solidFill>
              </a:rPr>
              <a:t> To Learn World Class Skill – </a:t>
            </a:r>
            <a:r>
              <a:rPr lang="en-US" sz="1300" dirty="0">
                <a:solidFill>
                  <a:srgbClr val="66FFFF"/>
                </a:solidFill>
              </a:rPr>
              <a:t>Certificate</a:t>
            </a:r>
            <a:r>
              <a:rPr lang="en-US" sz="1300" dirty="0">
                <a:solidFill>
                  <a:schemeClr val="tx1"/>
                </a:solidFill>
              </a:rPr>
              <a:t> At The End Of The Course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1"/>
              </a:solidFill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1"/>
              </a:solidFill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1"/>
              </a:solidFill>
            </a:endParaRP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FE065189-C371-4209-B430-1436FC073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345" y="1394877"/>
            <a:ext cx="1391095" cy="17121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98B6A2D-E42A-4D78-87FF-167F556E1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6962" y="3106993"/>
            <a:ext cx="1510871" cy="211310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75E016-5EA7-4A18-9E20-0DB529D0F17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www.pragyapersonalitydevelopment.com saurabh@pipd.in, 9829178749</a:t>
            </a:r>
          </a:p>
        </p:txBody>
      </p:sp>
      <p:pic>
        <p:nvPicPr>
          <p:cNvPr id="13" name="Picture 1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DEB2B54-B6E7-4ED8-BF06-6A20FE9697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7833" y="4809482"/>
            <a:ext cx="1444464" cy="204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166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308" y="230273"/>
            <a:ext cx="5354442" cy="895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600" dirty="0">
                <a:latin typeface="+mj-lt"/>
              </a:rPr>
              <a:t>I Am Not Perfect, I Am Original : </a:t>
            </a:r>
            <a:r>
              <a:rPr lang="en-US" sz="2600" dirty="0">
                <a:solidFill>
                  <a:srgbClr val="66FFFF"/>
                </a:solidFill>
                <a:latin typeface="+mj-lt"/>
              </a:rPr>
              <a:t>Be An Impressive and Influential Personality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30" y="1141038"/>
            <a:ext cx="5354441" cy="502953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Know Your </a:t>
            </a:r>
            <a:r>
              <a:rPr lang="en-US" dirty="0">
                <a:solidFill>
                  <a:srgbClr val="66FFFF"/>
                </a:solidFill>
              </a:rPr>
              <a:t>Own Importance </a:t>
            </a:r>
            <a:r>
              <a:rPr lang="en-US" dirty="0">
                <a:solidFill>
                  <a:schemeClr val="tx1"/>
                </a:solidFill>
              </a:rPr>
              <a:t>And Don’t </a:t>
            </a:r>
            <a:r>
              <a:rPr lang="en-US" dirty="0">
                <a:solidFill>
                  <a:srgbClr val="66FFFF"/>
                </a:solidFill>
              </a:rPr>
              <a:t>Compare</a:t>
            </a:r>
            <a:r>
              <a:rPr lang="en-US" dirty="0">
                <a:solidFill>
                  <a:schemeClr val="tx1"/>
                </a:solidFill>
              </a:rPr>
              <a:t> Yourself With Others, If You Compare Yourself With Others, You Are </a:t>
            </a:r>
            <a:r>
              <a:rPr lang="en-US" dirty="0">
                <a:solidFill>
                  <a:srgbClr val="66FFFF"/>
                </a:solidFill>
              </a:rPr>
              <a:t>Insulting Yourself 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First Impression </a:t>
            </a:r>
            <a:r>
              <a:rPr lang="en-US" dirty="0">
                <a:solidFill>
                  <a:schemeClr val="tx1"/>
                </a:solidFill>
              </a:rPr>
              <a:t>Is </a:t>
            </a:r>
            <a:r>
              <a:rPr lang="en-US" dirty="0">
                <a:solidFill>
                  <a:srgbClr val="66FFFF"/>
                </a:solidFill>
              </a:rPr>
              <a:t>Not</a:t>
            </a:r>
            <a:r>
              <a:rPr lang="en-US" dirty="0">
                <a:solidFill>
                  <a:schemeClr val="tx1"/>
                </a:solidFill>
              </a:rPr>
              <a:t> The </a:t>
            </a:r>
            <a:r>
              <a:rPr lang="en-US" dirty="0">
                <a:solidFill>
                  <a:srgbClr val="66FFFF"/>
                </a:solidFill>
              </a:rPr>
              <a:t>Last Impression </a:t>
            </a:r>
            <a:r>
              <a:rPr lang="en-US" dirty="0">
                <a:solidFill>
                  <a:schemeClr val="tx1"/>
                </a:solidFill>
              </a:rPr>
              <a:t>But How? 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What Is Personality, How To Become An </a:t>
            </a:r>
            <a:r>
              <a:rPr lang="en-US" dirty="0">
                <a:solidFill>
                  <a:srgbClr val="66FFFF"/>
                </a:solidFill>
              </a:rPr>
              <a:t>Impressive Personality 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Advantage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>
                <a:solidFill>
                  <a:srgbClr val="66FFFF"/>
                </a:solidFill>
              </a:rPr>
              <a:t>Disadvantage</a:t>
            </a:r>
            <a:r>
              <a:rPr lang="en-US" dirty="0">
                <a:solidFill>
                  <a:schemeClr val="tx1"/>
                </a:solidFill>
              </a:rPr>
              <a:t> Of </a:t>
            </a:r>
            <a:r>
              <a:rPr lang="en-US" dirty="0">
                <a:solidFill>
                  <a:srgbClr val="66FFFF"/>
                </a:solidFill>
              </a:rPr>
              <a:t>Extrovert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rgbClr val="66FFFF"/>
                </a:solidFill>
              </a:rPr>
              <a:t>Socializing</a:t>
            </a:r>
            <a:r>
              <a:rPr lang="en-US" dirty="0">
                <a:solidFill>
                  <a:schemeClr val="tx1"/>
                </a:solidFill>
              </a:rPr>
              <a:t> Is </a:t>
            </a:r>
            <a:r>
              <a:rPr lang="en-US" dirty="0">
                <a:solidFill>
                  <a:srgbClr val="66FFFF"/>
                </a:solidFill>
              </a:rPr>
              <a:t>Good</a:t>
            </a:r>
            <a:r>
              <a:rPr lang="en-US" dirty="0">
                <a:solidFill>
                  <a:schemeClr val="tx1"/>
                </a:solidFill>
              </a:rPr>
              <a:t> Or </a:t>
            </a:r>
            <a:r>
              <a:rPr lang="en-US" dirty="0">
                <a:solidFill>
                  <a:srgbClr val="66FFFF"/>
                </a:solidFill>
              </a:rPr>
              <a:t>Bad</a:t>
            </a:r>
            <a:r>
              <a:rPr lang="en-US" dirty="0">
                <a:solidFill>
                  <a:schemeClr val="tx1"/>
                </a:solidFill>
              </a:rPr>
              <a:t>? How To Make A </a:t>
            </a:r>
            <a:r>
              <a:rPr lang="en-US" dirty="0">
                <a:solidFill>
                  <a:srgbClr val="66FFFF"/>
                </a:solidFill>
              </a:rPr>
              <a:t>Perfect Balance</a:t>
            </a:r>
            <a:r>
              <a:rPr lang="en-US" dirty="0">
                <a:solidFill>
                  <a:schemeClr val="tx1"/>
                </a:solidFill>
              </a:rPr>
              <a:t>? 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Shyness </a:t>
            </a:r>
            <a:r>
              <a:rPr lang="en-US" dirty="0">
                <a:solidFill>
                  <a:schemeClr val="tx1"/>
                </a:solidFill>
              </a:rPr>
              <a:t>Is </a:t>
            </a:r>
            <a:r>
              <a:rPr lang="en-US" dirty="0">
                <a:solidFill>
                  <a:srgbClr val="66FFFF"/>
                </a:solidFill>
              </a:rPr>
              <a:t>Good</a:t>
            </a:r>
            <a:r>
              <a:rPr lang="en-US" dirty="0">
                <a:solidFill>
                  <a:schemeClr val="tx1"/>
                </a:solidFill>
              </a:rPr>
              <a:t> But How To </a:t>
            </a:r>
            <a:r>
              <a:rPr lang="en-US" dirty="0">
                <a:solidFill>
                  <a:srgbClr val="66FFFF"/>
                </a:solidFill>
              </a:rPr>
              <a:t>Overcome Extreme Shyness</a:t>
            </a:r>
            <a:r>
              <a:rPr lang="en-US" dirty="0">
                <a:solidFill>
                  <a:schemeClr val="tx1"/>
                </a:solidFill>
              </a:rPr>
              <a:t>? Life Changing </a:t>
            </a:r>
            <a:r>
              <a:rPr lang="en-US" dirty="0">
                <a:solidFill>
                  <a:srgbClr val="66FFFF"/>
                </a:solidFill>
              </a:rPr>
              <a:t>Tips</a:t>
            </a:r>
            <a:r>
              <a:rPr lang="en-US" dirty="0">
                <a:solidFill>
                  <a:schemeClr val="tx1"/>
                </a:solidFill>
              </a:rPr>
              <a:t> For </a:t>
            </a:r>
            <a:r>
              <a:rPr lang="en-US" dirty="0">
                <a:solidFill>
                  <a:srgbClr val="66FFFF"/>
                </a:solidFill>
              </a:rPr>
              <a:t>Introverts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5715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picture containing businesscard, text&#10;&#10;Description automatically generated">
            <a:extLst>
              <a:ext uri="{FF2B5EF4-FFF2-40B4-BE49-F238E27FC236}">
                <a16:creationId xmlns:a16="http://schemas.microsoft.com/office/drawing/2014/main" id="{84DD07B6-B51B-4D1E-9BD8-736CCA779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0655" y="3362037"/>
            <a:ext cx="2282156" cy="1648856"/>
          </a:xfrm>
          <a:prstGeom prst="rect">
            <a:avLst/>
          </a:prstGeom>
        </p:spPr>
      </p:pic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4A3F52F-8685-4852-81B4-3865FE6FAC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" t="4725" r="3158" b="5871"/>
          <a:stretch/>
        </p:blipFill>
        <p:spPr>
          <a:xfrm>
            <a:off x="8989484" y="503730"/>
            <a:ext cx="2819208" cy="1783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115E9B-3E11-4B44-84C0-076775A1B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150" y="5370068"/>
            <a:ext cx="2407535" cy="8005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00698B-40A7-4445-8D79-FDDAEB837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184" y="503730"/>
            <a:ext cx="1999834" cy="1999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F293EF68-730F-4646-B6C1-CCA23A3F95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6555" y="3125924"/>
            <a:ext cx="2384187" cy="15567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54DCE4-5A1F-48A9-80DB-5E95990D5FB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41364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117" y="205345"/>
            <a:ext cx="5277333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We Cannot Become What We Want To Be, By Remaining What We Are –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Be Dynamic But How</a:t>
            </a:r>
            <a:r>
              <a:rPr lang="en-US" sz="3000" dirty="0">
                <a:latin typeface="+mj-lt"/>
              </a:rPr>
              <a:t>?</a:t>
            </a:r>
            <a:endParaRPr lang="en-US" sz="3000" dirty="0">
              <a:solidFill>
                <a:srgbClr val="66FFFF"/>
              </a:solidFill>
              <a:latin typeface="+mj-lt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564" y="1650321"/>
            <a:ext cx="5354441" cy="45155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FFFF"/>
                </a:solidFill>
              </a:rPr>
              <a:t>Change</a:t>
            </a:r>
            <a:r>
              <a:rPr lang="en-US" sz="2000" dirty="0">
                <a:solidFill>
                  <a:schemeClr val="tx1"/>
                </a:solidFill>
              </a:rPr>
              <a:t> Is </a:t>
            </a:r>
            <a:r>
              <a:rPr lang="en-US" sz="2000" dirty="0">
                <a:solidFill>
                  <a:srgbClr val="66FFFF"/>
                </a:solidFill>
              </a:rPr>
              <a:t>Most Essential </a:t>
            </a:r>
            <a:r>
              <a:rPr lang="en-US" sz="2000" dirty="0">
                <a:solidFill>
                  <a:schemeClr val="tx1"/>
                </a:solidFill>
              </a:rPr>
              <a:t>Part of Life - Change Yourself and Become a Great Personality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Know the </a:t>
            </a:r>
            <a:r>
              <a:rPr lang="en-US" sz="2000" dirty="0">
                <a:solidFill>
                  <a:srgbClr val="66FFFF"/>
                </a:solidFill>
              </a:rPr>
              <a:t>Biggest Truth </a:t>
            </a:r>
            <a:r>
              <a:rPr lang="en-US" sz="2000" dirty="0">
                <a:solidFill>
                  <a:schemeClr val="tx1"/>
                </a:solidFill>
              </a:rPr>
              <a:t>of The </a:t>
            </a:r>
            <a:r>
              <a:rPr lang="en-US" sz="2000" dirty="0">
                <a:solidFill>
                  <a:srgbClr val="66FFFF"/>
                </a:solidFill>
              </a:rPr>
              <a:t>Universe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World is </a:t>
            </a:r>
            <a:r>
              <a:rPr lang="en-US" sz="2000" dirty="0">
                <a:solidFill>
                  <a:srgbClr val="66FFFF"/>
                </a:solidFill>
              </a:rPr>
              <a:t>Changing</a:t>
            </a:r>
            <a:r>
              <a:rPr lang="en-US" sz="2000" dirty="0">
                <a:solidFill>
                  <a:schemeClr val="tx1"/>
                </a:solidFill>
              </a:rPr>
              <a:t> Very </a:t>
            </a:r>
            <a:r>
              <a:rPr lang="en-US" sz="2000" dirty="0">
                <a:solidFill>
                  <a:srgbClr val="66FFFF"/>
                </a:solidFill>
              </a:rPr>
              <a:t>Fast</a:t>
            </a:r>
            <a:r>
              <a:rPr lang="en-US" sz="2000" dirty="0">
                <a:solidFill>
                  <a:schemeClr val="tx1"/>
                </a:solidFill>
              </a:rPr>
              <a:t> How to </a:t>
            </a:r>
            <a:r>
              <a:rPr lang="en-US" sz="2000" dirty="0">
                <a:solidFill>
                  <a:srgbClr val="66FFFF"/>
                </a:solidFill>
              </a:rPr>
              <a:t>Cope Up </a:t>
            </a:r>
            <a:r>
              <a:rPr lang="en-US" sz="2000" dirty="0">
                <a:solidFill>
                  <a:schemeClr val="tx1"/>
                </a:solidFill>
              </a:rPr>
              <a:t>with Changing Environment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Make a </a:t>
            </a:r>
            <a:r>
              <a:rPr lang="en-US" sz="2000" dirty="0">
                <a:solidFill>
                  <a:srgbClr val="66FFFF"/>
                </a:solidFill>
              </a:rPr>
              <a:t>Choice</a:t>
            </a:r>
            <a:r>
              <a:rPr lang="en-US" sz="2000" dirty="0">
                <a:solidFill>
                  <a:schemeClr val="tx1"/>
                </a:solidFill>
              </a:rPr>
              <a:t> You Want to Become - </a:t>
            </a:r>
            <a:r>
              <a:rPr lang="en-US" sz="2000" dirty="0">
                <a:solidFill>
                  <a:srgbClr val="66FFFF"/>
                </a:solidFill>
              </a:rPr>
              <a:t>Powerful </a:t>
            </a:r>
            <a:r>
              <a:rPr lang="en-US" sz="2000" dirty="0">
                <a:solidFill>
                  <a:schemeClr val="tx1"/>
                </a:solidFill>
              </a:rPr>
              <a:t>or </a:t>
            </a:r>
            <a:r>
              <a:rPr lang="en-US" sz="2000" dirty="0">
                <a:solidFill>
                  <a:srgbClr val="66FFFF"/>
                </a:solidFill>
              </a:rPr>
              <a:t>Fool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Understanding </a:t>
            </a:r>
            <a:r>
              <a:rPr lang="en-US" sz="2000" dirty="0">
                <a:solidFill>
                  <a:srgbClr val="66FFFF"/>
                </a:solidFill>
              </a:rPr>
              <a:t>Law of Survival of The Fittest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792446B5-1E38-4FCB-8315-C4B32E674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721" y="3486456"/>
            <a:ext cx="2178952" cy="1542403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outdoor, man&#10;&#10;Description automatically generated">
            <a:extLst>
              <a:ext uri="{FF2B5EF4-FFF2-40B4-BE49-F238E27FC236}">
                <a16:creationId xmlns:a16="http://schemas.microsoft.com/office/drawing/2014/main" id="{C2A1AEEF-D8E6-4098-99D4-AB1475B001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774" y="466287"/>
            <a:ext cx="3028386" cy="2015253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48E3D7-F07B-40C1-BB70-77B671455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150" y="5353267"/>
            <a:ext cx="2407535" cy="83410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4E6C827-F274-42E2-A6E4-76C99963A29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0862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9527" y="175491"/>
            <a:ext cx="5210542" cy="120072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300" dirty="0">
                <a:latin typeface="+mj-lt"/>
              </a:rPr>
              <a:t>Change Nothing &amp; Nothing Will Change – </a:t>
            </a:r>
            <a:r>
              <a:rPr lang="en-US" sz="3300" dirty="0">
                <a:solidFill>
                  <a:srgbClr val="66FFFF"/>
                </a:solidFill>
                <a:latin typeface="+mj-lt"/>
              </a:rPr>
              <a:t>Life Begins At The End Of Comfort Zone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9527" y="1484671"/>
            <a:ext cx="5210543" cy="45689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</a:t>
            </a:r>
            <a:r>
              <a:rPr lang="en-US" dirty="0">
                <a:solidFill>
                  <a:srgbClr val="66FFFF"/>
                </a:solidFill>
              </a:rPr>
              <a:t>Come Out </a:t>
            </a:r>
            <a:r>
              <a:rPr lang="en-US" dirty="0">
                <a:solidFill>
                  <a:schemeClr val="tx1"/>
                </a:solidFill>
              </a:rPr>
              <a:t>From Your </a:t>
            </a:r>
            <a:r>
              <a:rPr lang="en-US" dirty="0">
                <a:solidFill>
                  <a:srgbClr val="66FFFF"/>
                </a:solidFill>
              </a:rPr>
              <a:t>Comfort Zone </a:t>
            </a:r>
            <a:r>
              <a:rPr lang="en-US" dirty="0">
                <a:solidFill>
                  <a:schemeClr val="tx1"/>
                </a:solidFill>
              </a:rPr>
              <a:t>– How  To Become </a:t>
            </a:r>
            <a:r>
              <a:rPr lang="en-US" dirty="0">
                <a:solidFill>
                  <a:srgbClr val="66FFFF"/>
                </a:solidFill>
              </a:rPr>
              <a:t>Comfortable In Uncomfortable Situation?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Winners </a:t>
            </a:r>
            <a:r>
              <a:rPr lang="en-US" dirty="0">
                <a:solidFill>
                  <a:srgbClr val="66FFFF"/>
                </a:solidFill>
              </a:rPr>
              <a:t>Never Quit </a:t>
            </a:r>
            <a:r>
              <a:rPr lang="en-US" dirty="0">
                <a:solidFill>
                  <a:schemeClr val="tx1"/>
                </a:solidFill>
              </a:rPr>
              <a:t>V/S Winners</a:t>
            </a:r>
            <a:r>
              <a:rPr lang="en-US" dirty="0">
                <a:solidFill>
                  <a:srgbClr val="66FFFF"/>
                </a:solidFill>
              </a:rPr>
              <a:t> Always Quit 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Future</a:t>
            </a:r>
            <a:r>
              <a:rPr lang="en-US" dirty="0">
                <a:solidFill>
                  <a:schemeClr val="tx1"/>
                </a:solidFill>
              </a:rPr>
              <a:t> Is </a:t>
            </a:r>
            <a:r>
              <a:rPr lang="en-US" dirty="0">
                <a:solidFill>
                  <a:srgbClr val="66FFFF"/>
                </a:solidFill>
              </a:rPr>
              <a:t>Choice</a:t>
            </a:r>
            <a:r>
              <a:rPr lang="en-US" dirty="0">
                <a:solidFill>
                  <a:schemeClr val="tx1"/>
                </a:solidFill>
              </a:rPr>
              <a:t> Of </a:t>
            </a:r>
            <a:r>
              <a:rPr lang="en-US" dirty="0">
                <a:solidFill>
                  <a:srgbClr val="66FFFF"/>
                </a:solidFill>
              </a:rPr>
              <a:t>Today – </a:t>
            </a:r>
            <a:r>
              <a:rPr lang="en-US" dirty="0">
                <a:solidFill>
                  <a:schemeClr val="tx1"/>
                </a:solidFill>
              </a:rPr>
              <a:t>Let’s Make Best Choice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</a:t>
            </a:r>
            <a:r>
              <a:rPr lang="en-US" dirty="0">
                <a:solidFill>
                  <a:srgbClr val="66FFFF"/>
                </a:solidFill>
              </a:rPr>
              <a:t>Overcome Social Anxiety </a:t>
            </a:r>
            <a:r>
              <a:rPr lang="en-US" dirty="0">
                <a:solidFill>
                  <a:schemeClr val="tx1"/>
                </a:solidFill>
              </a:rPr>
              <a:t>Disorder 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sign on the side of a road&#10;&#10;Description automatically generated">
            <a:extLst>
              <a:ext uri="{FF2B5EF4-FFF2-40B4-BE49-F238E27FC236}">
                <a16:creationId xmlns:a16="http://schemas.microsoft.com/office/drawing/2014/main" id="{E4297429-6E0B-46E7-BCAD-295B3F68F8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8" r="2" b="14868"/>
          <a:stretch/>
        </p:blipFill>
        <p:spPr>
          <a:xfrm>
            <a:off x="6369366" y="3504036"/>
            <a:ext cx="1741359" cy="1504868"/>
          </a:xfrm>
          <a:prstGeom prst="rect">
            <a:avLst/>
          </a:prstGeom>
        </p:spPr>
      </p:pic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0A32D002-365C-48B8-90A8-DDA498276E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-2"/>
          <a:stretch/>
        </p:blipFill>
        <p:spPr>
          <a:xfrm>
            <a:off x="9188245" y="297192"/>
            <a:ext cx="2353443" cy="2353443"/>
          </a:xfrm>
          <a:prstGeom prst="rect">
            <a:avLst/>
          </a:prstGeom>
        </p:spPr>
      </p:pic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A19CFA-7ECA-423B-865B-915AF29347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44" r="11693"/>
          <a:stretch/>
        </p:blipFill>
        <p:spPr>
          <a:xfrm>
            <a:off x="9455666" y="4817806"/>
            <a:ext cx="2406807" cy="204019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E243DE-4D63-4120-8CD2-995D9905C61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72733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0630" y="197110"/>
            <a:ext cx="4963815" cy="12424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Endless Possibilities Exit Beyond Your Belief System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: Power Of Belief System </a:t>
            </a:r>
          </a:p>
        </p:txBody>
      </p:sp>
      <p:sp>
        <p:nvSpPr>
          <p:cNvPr id="33" name="Oval 17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19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A42354-B42C-4B31-B6B2-4A1AC3827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28" y="695856"/>
            <a:ext cx="1100358" cy="1023332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446" y="1514952"/>
            <a:ext cx="4943221" cy="459952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How To </a:t>
            </a:r>
            <a:r>
              <a:rPr lang="en-US" sz="2200" dirty="0">
                <a:solidFill>
                  <a:srgbClr val="66FFFF"/>
                </a:solidFill>
              </a:rPr>
              <a:t>Change</a:t>
            </a:r>
            <a:r>
              <a:rPr lang="en-US" sz="2200" dirty="0">
                <a:solidFill>
                  <a:schemeClr val="tx1"/>
                </a:solidFill>
              </a:rPr>
              <a:t> Your </a:t>
            </a:r>
            <a:r>
              <a:rPr lang="en-US" sz="2200" dirty="0">
                <a:solidFill>
                  <a:srgbClr val="66FFFF"/>
                </a:solidFill>
              </a:rPr>
              <a:t>Pessimistic Belief </a:t>
            </a:r>
            <a:r>
              <a:rPr lang="en-US" sz="2200" dirty="0">
                <a:solidFill>
                  <a:schemeClr val="tx1"/>
                </a:solidFill>
              </a:rPr>
              <a:t>Into </a:t>
            </a:r>
            <a:r>
              <a:rPr lang="en-US" sz="2200" dirty="0">
                <a:solidFill>
                  <a:srgbClr val="66FFFF"/>
                </a:solidFill>
              </a:rPr>
              <a:t>Optimistic Belief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66FFFF"/>
                </a:solidFill>
              </a:rPr>
              <a:t>Practical Aspect </a:t>
            </a:r>
            <a:r>
              <a:rPr lang="en-US" sz="2200" dirty="0">
                <a:solidFill>
                  <a:schemeClr val="tx1"/>
                </a:solidFill>
              </a:rPr>
              <a:t>Of </a:t>
            </a:r>
            <a:r>
              <a:rPr lang="en-US" sz="2200" dirty="0">
                <a:solidFill>
                  <a:srgbClr val="66FFFF"/>
                </a:solidFill>
              </a:rPr>
              <a:t>Law Of Attraction </a:t>
            </a:r>
            <a:r>
              <a:rPr lang="en-US" sz="2200" dirty="0">
                <a:solidFill>
                  <a:schemeClr val="tx1"/>
                </a:solidFill>
              </a:rPr>
              <a:t>And </a:t>
            </a:r>
            <a:r>
              <a:rPr lang="en-US" sz="2200" dirty="0">
                <a:solidFill>
                  <a:srgbClr val="66FFFF"/>
                </a:solidFill>
              </a:rPr>
              <a:t>How It Works</a:t>
            </a:r>
            <a:r>
              <a:rPr lang="en-US" sz="2200" dirty="0">
                <a:solidFill>
                  <a:schemeClr val="tx1"/>
                </a:solidFill>
              </a:rPr>
              <a:t>, A Move From </a:t>
            </a:r>
            <a:r>
              <a:rPr lang="en-US" sz="2200" dirty="0">
                <a:solidFill>
                  <a:srgbClr val="66FFFF"/>
                </a:solidFill>
              </a:rPr>
              <a:t>Illusion</a:t>
            </a:r>
            <a:r>
              <a:rPr lang="en-US" sz="2200" dirty="0">
                <a:solidFill>
                  <a:schemeClr val="tx1"/>
                </a:solidFill>
              </a:rPr>
              <a:t> To </a:t>
            </a:r>
            <a:r>
              <a:rPr lang="en-US" sz="2200" dirty="0">
                <a:solidFill>
                  <a:srgbClr val="66FFFF"/>
                </a:solidFill>
              </a:rPr>
              <a:t>Reality</a:t>
            </a:r>
          </a:p>
          <a:p>
            <a:pPr marL="57150" lvl="0" algn="l"/>
            <a:endParaRPr lang="en-US" sz="22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66FFFF"/>
                </a:solidFill>
              </a:rPr>
              <a:t>Dream Big </a:t>
            </a:r>
            <a:r>
              <a:rPr lang="en-US" sz="2200" dirty="0">
                <a:solidFill>
                  <a:schemeClr val="tx1"/>
                </a:solidFill>
              </a:rPr>
              <a:t>– Only Illusions Convert Into Reality 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66FFFF"/>
                </a:solidFill>
              </a:rPr>
              <a:t>Power</a:t>
            </a:r>
            <a:r>
              <a:rPr lang="en-US" sz="2200" dirty="0"/>
              <a:t> Of </a:t>
            </a:r>
            <a:r>
              <a:rPr lang="en-US" sz="2200" dirty="0">
                <a:solidFill>
                  <a:srgbClr val="66FFFF"/>
                </a:solidFill>
              </a:rPr>
              <a:t>Belief System </a:t>
            </a:r>
            <a:r>
              <a:rPr lang="en-US" sz="2200" dirty="0"/>
              <a:t>Is Extraordinary, It’s Life Changing 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35" name="Oval 21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person sitting in a field&#10;&#10;Description automatically generated">
            <a:extLst>
              <a:ext uri="{FF2B5EF4-FFF2-40B4-BE49-F238E27FC236}">
                <a16:creationId xmlns:a16="http://schemas.microsoft.com/office/drawing/2014/main" id="{70F0A98C-517E-467E-A600-4556E20E9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8985" y="261589"/>
            <a:ext cx="3072384" cy="2050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D32F68-340D-4E25-A102-AF212E7DE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043" y="3198952"/>
            <a:ext cx="1789619" cy="1789619"/>
          </a:xfrm>
          <a:prstGeom prst="rect">
            <a:avLst/>
          </a:prstGeom>
        </p:spPr>
      </p:pic>
      <p:sp>
        <p:nvSpPr>
          <p:cNvPr id="36" name="Freeform: Shape 29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5E055D-8C98-4B86-80CC-01067EB86E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740" y="5116945"/>
            <a:ext cx="2610890" cy="116039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6C27072-06F4-49B8-89DB-0649C8DC2A6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90878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771" y="297162"/>
            <a:ext cx="51471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Brain Is Wider Than The Sky : </a:t>
            </a:r>
            <a:r>
              <a:rPr lang="en-US" sz="3000" kern="1200" dirty="0">
                <a:solidFill>
                  <a:srgbClr val="66FFFF"/>
                </a:solidFill>
                <a:latin typeface="+mj-lt"/>
                <a:ea typeface="+mj-ea"/>
                <a:cs typeface="+mj-cs"/>
              </a:rPr>
              <a:t>Programming Of Brain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771" y="1921164"/>
            <a:ext cx="5147119" cy="41325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 How To </a:t>
            </a:r>
            <a:r>
              <a:rPr lang="en-US" sz="1700" dirty="0">
                <a:solidFill>
                  <a:srgbClr val="66FFFF"/>
                </a:solidFill>
              </a:rPr>
              <a:t>Control Your Brain </a:t>
            </a:r>
            <a:r>
              <a:rPr lang="en-US" sz="1700" dirty="0">
                <a:solidFill>
                  <a:schemeClr val="tx1"/>
                </a:solidFill>
              </a:rPr>
              <a:t>Or </a:t>
            </a:r>
            <a:r>
              <a:rPr lang="en-US" sz="1700" dirty="0">
                <a:solidFill>
                  <a:srgbClr val="66FFFF"/>
                </a:solidFill>
              </a:rPr>
              <a:t>Programming Of Brain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Why </a:t>
            </a:r>
            <a:r>
              <a:rPr lang="en-US" sz="1700" dirty="0">
                <a:solidFill>
                  <a:srgbClr val="66FFFF"/>
                </a:solidFill>
              </a:rPr>
              <a:t>Mother</a:t>
            </a:r>
            <a:r>
              <a:rPr lang="en-US" sz="1700" dirty="0">
                <a:solidFill>
                  <a:schemeClr val="tx1"/>
                </a:solidFill>
              </a:rPr>
              <a:t> Is </a:t>
            </a:r>
            <a:r>
              <a:rPr lang="en-US" sz="1700" dirty="0">
                <a:solidFill>
                  <a:srgbClr val="66FFFF"/>
                </a:solidFill>
              </a:rPr>
              <a:t>Always So Caring</a:t>
            </a:r>
            <a:r>
              <a:rPr lang="en-US" sz="1700" dirty="0">
                <a:solidFill>
                  <a:schemeClr val="tx1"/>
                </a:solidFill>
              </a:rPr>
              <a:t>, Understand Through </a:t>
            </a:r>
            <a:r>
              <a:rPr lang="en-US" sz="1700" dirty="0">
                <a:solidFill>
                  <a:srgbClr val="66FFFF"/>
                </a:solidFill>
              </a:rPr>
              <a:t>Programming Of Brain</a:t>
            </a:r>
          </a:p>
          <a:p>
            <a:pPr marL="57150" algn="l"/>
            <a:endParaRPr lang="en-US" sz="1700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Overcome From </a:t>
            </a:r>
            <a:r>
              <a:rPr lang="en-US" sz="1700" dirty="0">
                <a:solidFill>
                  <a:srgbClr val="66FFFF"/>
                </a:solidFill>
              </a:rPr>
              <a:t>Class Room Life, </a:t>
            </a:r>
            <a:r>
              <a:rPr lang="en-US" sz="1700" dirty="0">
                <a:solidFill>
                  <a:schemeClr val="tx1"/>
                </a:solidFill>
              </a:rPr>
              <a:t>Importance Of </a:t>
            </a:r>
            <a:r>
              <a:rPr lang="en-US" sz="1700" dirty="0">
                <a:solidFill>
                  <a:srgbClr val="66FFFF"/>
                </a:solidFill>
              </a:rPr>
              <a:t>Soft Skill Training</a:t>
            </a:r>
            <a:r>
              <a:rPr lang="en-US" sz="1700" dirty="0">
                <a:solidFill>
                  <a:schemeClr val="tx1"/>
                </a:solidFill>
              </a:rPr>
              <a:t>? 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tx1"/>
                </a:solidFill>
              </a:rPr>
              <a:t>Know </a:t>
            </a:r>
            <a:r>
              <a:rPr lang="en-US" sz="1700" dirty="0">
                <a:solidFill>
                  <a:srgbClr val="66FFFF"/>
                </a:solidFill>
              </a:rPr>
              <a:t>Why You Are Born</a:t>
            </a:r>
            <a:r>
              <a:rPr lang="en-US" sz="1700" dirty="0">
                <a:solidFill>
                  <a:schemeClr val="tx1"/>
                </a:solidFill>
              </a:rPr>
              <a:t>, Is Really God </a:t>
            </a:r>
            <a:r>
              <a:rPr lang="en-US" sz="1700" dirty="0">
                <a:solidFill>
                  <a:srgbClr val="66FFFF"/>
                </a:solidFill>
              </a:rPr>
              <a:t>Helping</a:t>
            </a:r>
            <a:r>
              <a:rPr lang="en-US" sz="1700" dirty="0">
                <a:solidFill>
                  <a:schemeClr val="tx1"/>
                </a:solidFill>
              </a:rPr>
              <a:t> You?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75DFD-287A-4BE1-A923-5F735FD5DE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3411"/>
          <a:stretch/>
        </p:blipFill>
        <p:spPr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CCCEA84-6AD3-459A-AD86-707952B7D0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518"/>
          <a:stretch/>
        </p:blipFill>
        <p:spPr>
          <a:xfrm>
            <a:off x="8768827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DFF930-7B86-4A1B-BACC-77CAE53D889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91629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539" y="197110"/>
            <a:ext cx="5038364" cy="116063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latin typeface="+mj-lt"/>
              </a:rPr>
              <a:t>A Negative Mind</a:t>
            </a:r>
            <a:r>
              <a:rPr lang="en-US" sz="2800" dirty="0">
                <a:solidFill>
                  <a:srgbClr val="66FFFF"/>
                </a:solidFill>
                <a:latin typeface="+mj-lt"/>
              </a:rPr>
              <a:t> </a:t>
            </a:r>
            <a:r>
              <a:rPr lang="en-US" sz="2800" dirty="0">
                <a:latin typeface="+mj-lt"/>
              </a:rPr>
              <a:t>Will Never Give You Positive Life : </a:t>
            </a:r>
            <a:r>
              <a:rPr lang="en-US" sz="2800" dirty="0">
                <a:solidFill>
                  <a:srgbClr val="66FFFF"/>
                </a:solidFill>
                <a:latin typeface="+mj-lt"/>
              </a:rPr>
              <a:t>Think Positive And Act Positive But How?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A248F95-1CAF-4D69-9191-97315B104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267" y="658882"/>
            <a:ext cx="1097280" cy="1097280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633" y="1514764"/>
            <a:ext cx="5046829" cy="45389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Positive Powerful Thinking </a:t>
            </a:r>
            <a:r>
              <a:rPr lang="en-US" dirty="0">
                <a:solidFill>
                  <a:schemeClr val="tx1"/>
                </a:solidFill>
              </a:rPr>
              <a:t>Is A Key, How To </a:t>
            </a:r>
            <a:r>
              <a:rPr lang="en-US" dirty="0">
                <a:solidFill>
                  <a:srgbClr val="66FFFF"/>
                </a:solidFill>
              </a:rPr>
              <a:t>Overcome From Negative </a:t>
            </a:r>
            <a:r>
              <a:rPr lang="en-US" dirty="0">
                <a:solidFill>
                  <a:schemeClr val="tx1"/>
                </a:solidFill>
              </a:rPr>
              <a:t>Thoughts, Is Social Media Really A Major Culprit, How to Manage It?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Check Who Is Your </a:t>
            </a:r>
            <a:r>
              <a:rPr lang="en-US" dirty="0">
                <a:solidFill>
                  <a:srgbClr val="66FFFF"/>
                </a:solidFill>
              </a:rPr>
              <a:t>Mental Travel Partner</a:t>
            </a:r>
            <a:r>
              <a:rPr lang="en-US" dirty="0">
                <a:solidFill>
                  <a:schemeClr val="tx1"/>
                </a:solidFill>
              </a:rPr>
              <a:t>? It Has Lot Of Impact In Your Life 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Only </a:t>
            </a:r>
            <a:r>
              <a:rPr lang="en-US" dirty="0">
                <a:solidFill>
                  <a:srgbClr val="66FFFF"/>
                </a:solidFill>
              </a:rPr>
              <a:t>Positive Thinking </a:t>
            </a:r>
            <a:r>
              <a:rPr lang="en-US" dirty="0">
                <a:solidFill>
                  <a:schemeClr val="tx1"/>
                </a:solidFill>
              </a:rPr>
              <a:t>Is </a:t>
            </a:r>
            <a:r>
              <a:rPr lang="en-US" dirty="0">
                <a:solidFill>
                  <a:srgbClr val="66FFFF"/>
                </a:solidFill>
              </a:rPr>
              <a:t>Not Enough</a:t>
            </a:r>
            <a:r>
              <a:rPr lang="en-US" dirty="0">
                <a:solidFill>
                  <a:schemeClr val="tx1"/>
                </a:solidFill>
              </a:rPr>
              <a:t>, What Else You Need?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Why </a:t>
            </a:r>
            <a:r>
              <a:rPr lang="en-US" dirty="0">
                <a:solidFill>
                  <a:srgbClr val="66FFFF"/>
                </a:solidFill>
              </a:rPr>
              <a:t>Optimistic</a:t>
            </a:r>
            <a:r>
              <a:rPr lang="en-US" dirty="0">
                <a:solidFill>
                  <a:schemeClr val="tx1"/>
                </a:solidFill>
              </a:rPr>
              <a:t> Not </a:t>
            </a:r>
            <a:r>
              <a:rPr lang="en-US" dirty="0">
                <a:solidFill>
                  <a:srgbClr val="66FFFF"/>
                </a:solidFill>
              </a:rPr>
              <a:t>Realistic</a:t>
            </a:r>
            <a:r>
              <a:rPr lang="en-US" dirty="0">
                <a:solidFill>
                  <a:schemeClr val="tx1"/>
                </a:solidFill>
              </a:rPr>
              <a:t> Is The Right Approach?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close up of a card&#10;&#10;Description automatically generated">
            <a:extLst>
              <a:ext uri="{FF2B5EF4-FFF2-40B4-BE49-F238E27FC236}">
                <a16:creationId xmlns:a16="http://schemas.microsoft.com/office/drawing/2014/main" id="{B84DCA3F-F8B7-4C81-B56E-83482935C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6044" y="200253"/>
            <a:ext cx="3304128" cy="2172463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83ABB90-8059-414C-A1C9-00E3E79B91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043" y="3198952"/>
            <a:ext cx="1789619" cy="1789619"/>
          </a:xfrm>
          <a:prstGeom prst="rect">
            <a:avLst/>
          </a:pr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B509D5-5EAA-4F25-99AB-7DEB55CFF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1186" y="4988571"/>
            <a:ext cx="2704784" cy="151467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E9F7E1-63F7-4A17-8CA0-F46CE357C70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21171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9283" y="197110"/>
            <a:ext cx="4898234" cy="120681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br>
              <a:rPr lang="en-US" sz="3000" dirty="0">
                <a:latin typeface="+mj-lt"/>
              </a:rPr>
            </a:br>
            <a:r>
              <a:rPr lang="en-US" sz="3000" dirty="0">
                <a:latin typeface="+mj-lt"/>
              </a:rPr>
              <a:t>Knowing Yourself Is Beginning Of All Wisdom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Know Your Potential</a:t>
            </a:r>
            <a:br>
              <a:rPr lang="en-US" sz="3000" dirty="0">
                <a:latin typeface="+mj-lt"/>
              </a:rPr>
            </a:br>
            <a:endParaRPr lang="en-US" sz="3000" dirty="0">
              <a:latin typeface="+mj-l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A2E094-4B8A-4C1A-AC3C-21B84604B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865" y="830059"/>
            <a:ext cx="1414174" cy="791937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9283" y="1487056"/>
            <a:ext cx="4919581" cy="46643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Discover Your Potential </a:t>
            </a:r>
            <a:r>
              <a:rPr lang="en-US" dirty="0">
                <a:solidFill>
                  <a:schemeClr val="tx1"/>
                </a:solidFill>
              </a:rPr>
              <a:t>- You Are Born To Become A Winner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Choose The </a:t>
            </a:r>
            <a:r>
              <a:rPr lang="en-US" dirty="0">
                <a:solidFill>
                  <a:srgbClr val="66FFFF"/>
                </a:solidFill>
              </a:rPr>
              <a:t>Work</a:t>
            </a:r>
            <a:r>
              <a:rPr lang="en-US" dirty="0">
                <a:solidFill>
                  <a:schemeClr val="tx1"/>
                </a:solidFill>
              </a:rPr>
              <a:t> That </a:t>
            </a:r>
            <a:r>
              <a:rPr lang="en-US" dirty="0">
                <a:solidFill>
                  <a:srgbClr val="66FFFF"/>
                </a:solidFill>
              </a:rPr>
              <a:t>Suits</a:t>
            </a:r>
            <a:r>
              <a:rPr lang="en-US" dirty="0">
                <a:solidFill>
                  <a:schemeClr val="tx1"/>
                </a:solidFill>
              </a:rPr>
              <a:t> Your </a:t>
            </a:r>
            <a:r>
              <a:rPr lang="en-US" dirty="0">
                <a:solidFill>
                  <a:srgbClr val="66FFFF"/>
                </a:solidFill>
              </a:rPr>
              <a:t>Talent / Interest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Importance Of </a:t>
            </a:r>
            <a:r>
              <a:rPr lang="en-US" dirty="0">
                <a:solidFill>
                  <a:srgbClr val="66FFFF"/>
                </a:solidFill>
              </a:rPr>
              <a:t>Self Talk</a:t>
            </a:r>
          </a:p>
          <a:p>
            <a:pPr marL="4000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You Are </a:t>
            </a:r>
            <a:r>
              <a:rPr lang="en-US" dirty="0">
                <a:solidFill>
                  <a:srgbClr val="66FFFF"/>
                </a:solidFill>
              </a:rPr>
              <a:t>Stronger</a:t>
            </a:r>
            <a:r>
              <a:rPr lang="en-US" dirty="0">
                <a:solidFill>
                  <a:schemeClr val="tx1"/>
                </a:solidFill>
              </a:rPr>
              <a:t> Than You </a:t>
            </a:r>
            <a:r>
              <a:rPr lang="en-US" dirty="0">
                <a:solidFill>
                  <a:srgbClr val="66FFFF"/>
                </a:solidFill>
              </a:rPr>
              <a:t>Think</a:t>
            </a:r>
            <a:r>
              <a:rPr lang="en-US" dirty="0">
                <a:solidFill>
                  <a:schemeClr val="tx1"/>
                </a:solidFill>
              </a:rPr>
              <a:t> - Must Know About Yourself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 Glimpse Of </a:t>
            </a:r>
            <a:r>
              <a:rPr lang="en-US" dirty="0">
                <a:solidFill>
                  <a:srgbClr val="66FFFF"/>
                </a:solidFill>
              </a:rPr>
              <a:t>Soft Skills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dirty="0">
                <a:solidFill>
                  <a:srgbClr val="66FFFF"/>
                </a:solidFill>
              </a:rPr>
              <a:t>Hard Skills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547D63-7C51-413C-ADE4-4FE71FA4E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224" y="3517729"/>
            <a:ext cx="2057256" cy="1152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0C2969-469A-4832-AF56-230CF614E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8048" y="138091"/>
            <a:ext cx="2483322" cy="2477112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F7EA86-52A0-42CC-BFB6-7D82AD4CAE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8047" y="5083278"/>
            <a:ext cx="2776720" cy="130769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431F99-17DD-4CF6-AFD7-31FCD615391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01998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039" y="241750"/>
            <a:ext cx="5115316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Best Way To Escape Your Problem Is To Solve Them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Problem Solving Skills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039" y="1775218"/>
            <a:ext cx="5112943" cy="417570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Problem Solving Skills</a:t>
            </a:r>
            <a:r>
              <a:rPr lang="en-US" dirty="0">
                <a:solidFill>
                  <a:schemeClr val="tx1"/>
                </a:solidFill>
              </a:rPr>
              <a:t>, How To Solve Your Own Problems?</a:t>
            </a: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Best Approaches To </a:t>
            </a:r>
            <a:r>
              <a:rPr lang="en-US" dirty="0">
                <a:solidFill>
                  <a:srgbClr val="66FFFF"/>
                </a:solidFill>
              </a:rPr>
              <a:t>Manage Worst Time </a:t>
            </a:r>
            <a:r>
              <a:rPr lang="en-US" dirty="0">
                <a:solidFill>
                  <a:schemeClr val="tx1"/>
                </a:solidFill>
              </a:rPr>
              <a:t>Of Life, When You Don’t See Any Ray Of Hope</a:t>
            </a: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indent="-228600" algn="l">
              <a:buFont typeface="Arial" panose="020B0604020202020204" pitchFamily="34" charset="0"/>
              <a:buChar char="•"/>
              <a:tabLst>
                <a:tab pos="230188" algn="l"/>
              </a:tabLst>
            </a:pPr>
            <a:r>
              <a:rPr lang="en-US" dirty="0">
                <a:solidFill>
                  <a:schemeClr val="tx1"/>
                </a:solidFill>
              </a:rPr>
              <a:t>How To </a:t>
            </a:r>
            <a:r>
              <a:rPr lang="en-US" dirty="0">
                <a:solidFill>
                  <a:srgbClr val="66FFFF"/>
                </a:solidFill>
              </a:rPr>
              <a:t>Develop</a:t>
            </a:r>
            <a:r>
              <a:rPr lang="en-US" dirty="0">
                <a:solidFill>
                  <a:schemeClr val="tx1"/>
                </a:solidFill>
              </a:rPr>
              <a:t> And Why To Develop </a:t>
            </a:r>
            <a:r>
              <a:rPr lang="en-US" dirty="0">
                <a:solidFill>
                  <a:srgbClr val="66FFFF"/>
                </a:solidFill>
              </a:rPr>
              <a:t>Constant Review Mechanism</a:t>
            </a:r>
            <a:r>
              <a:rPr lang="en-US" dirty="0">
                <a:solidFill>
                  <a:schemeClr val="tx1"/>
                </a:solidFill>
              </a:rPr>
              <a:t> ? Manage </a:t>
            </a:r>
            <a:r>
              <a:rPr lang="en-US" dirty="0">
                <a:solidFill>
                  <a:srgbClr val="66FFFF"/>
                </a:solidFill>
              </a:rPr>
              <a:t>Hedonic Adaptation  </a:t>
            </a: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What Is The </a:t>
            </a:r>
            <a:r>
              <a:rPr lang="en-US" dirty="0">
                <a:solidFill>
                  <a:srgbClr val="66FFFF"/>
                </a:solidFill>
              </a:rPr>
              <a:t>Best Time To Learn</a:t>
            </a:r>
            <a:r>
              <a:rPr lang="en-US" dirty="0">
                <a:solidFill>
                  <a:schemeClr val="tx1"/>
                </a:solidFill>
              </a:rPr>
              <a:t>? It Is Extremely Important To Know</a:t>
            </a: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Keep </a:t>
            </a:r>
            <a:r>
              <a:rPr lang="en-US" dirty="0">
                <a:solidFill>
                  <a:srgbClr val="66FFFF"/>
                </a:solidFill>
              </a:rPr>
              <a:t>Balance</a:t>
            </a:r>
            <a:r>
              <a:rPr lang="en-US" dirty="0">
                <a:solidFill>
                  <a:schemeClr val="tx1"/>
                </a:solidFill>
              </a:rPr>
              <a:t> Between </a:t>
            </a:r>
            <a:r>
              <a:rPr lang="en-US" dirty="0">
                <a:solidFill>
                  <a:srgbClr val="66FFFF"/>
                </a:solidFill>
              </a:rPr>
              <a:t>Pleasure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>
                <a:solidFill>
                  <a:srgbClr val="66FFFF"/>
                </a:solidFill>
              </a:rPr>
              <a:t>Pain?</a:t>
            </a: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FE9BFD-412A-45F9-81EC-FC880824C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155" y="3486456"/>
            <a:ext cx="2163097" cy="1465834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3291E5BC-BE9A-46EB-AD2A-36D95904F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774" y="573723"/>
            <a:ext cx="3028386" cy="1800380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6D8DEF7A-6680-4494-8A73-49D9FADBF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150" y="5168437"/>
            <a:ext cx="2407535" cy="12037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027608-5B52-45CA-AA0B-9BE257727D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92762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672" y="224673"/>
            <a:ext cx="5277333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Setting Goals Is The First Step In Turning Invisible Into Visible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How To Set Goals?</a:t>
            </a:r>
            <a:r>
              <a:rPr lang="en-US" sz="3000" dirty="0">
                <a:latin typeface="+mj-lt"/>
              </a:rPr>
              <a:t> 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2453" y="1743228"/>
            <a:ext cx="5060237" cy="43822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SWOT Analysis </a:t>
            </a:r>
            <a:r>
              <a:rPr lang="en-US" dirty="0">
                <a:solidFill>
                  <a:schemeClr val="tx1"/>
                </a:solidFill>
              </a:rPr>
              <a:t>- An Impeccable Way for Success</a:t>
            </a: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Goal Setting, How Set Goal of Your Life? People With Goals </a:t>
            </a:r>
            <a:r>
              <a:rPr lang="en-US" dirty="0">
                <a:solidFill>
                  <a:srgbClr val="66FFFF"/>
                </a:solidFill>
              </a:rPr>
              <a:t>Succeed</a:t>
            </a:r>
            <a:r>
              <a:rPr lang="en-US" dirty="0">
                <a:solidFill>
                  <a:schemeClr val="tx1"/>
                </a:solidFill>
              </a:rPr>
              <a:t> Because They Know </a:t>
            </a:r>
            <a:r>
              <a:rPr lang="en-US" dirty="0">
                <a:solidFill>
                  <a:srgbClr val="66FFFF"/>
                </a:solidFill>
              </a:rPr>
              <a:t>Where</a:t>
            </a:r>
            <a:r>
              <a:rPr lang="en-US" dirty="0">
                <a:solidFill>
                  <a:schemeClr val="tx1"/>
                </a:solidFill>
              </a:rPr>
              <a:t> They Are </a:t>
            </a:r>
            <a:r>
              <a:rPr lang="en-US" dirty="0">
                <a:solidFill>
                  <a:srgbClr val="66FFFF"/>
                </a:solidFill>
              </a:rPr>
              <a:t>Going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>
                <a:solidFill>
                  <a:srgbClr val="66FFFF"/>
                </a:solidFill>
              </a:rPr>
              <a:t>Why </a:t>
            </a:r>
            <a:r>
              <a:rPr lang="en-US" dirty="0">
                <a:solidFill>
                  <a:schemeClr val="tx1"/>
                </a:solidFill>
              </a:rPr>
              <a:t>They Are </a:t>
            </a:r>
            <a:r>
              <a:rPr lang="en-US" dirty="0">
                <a:solidFill>
                  <a:srgbClr val="66FFFF"/>
                </a:solidFill>
              </a:rPr>
              <a:t>Going</a:t>
            </a: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</a:t>
            </a:r>
            <a:r>
              <a:rPr lang="en-US" dirty="0">
                <a:solidFill>
                  <a:srgbClr val="66FFFF"/>
                </a:solidFill>
              </a:rPr>
              <a:t>Identify Opportunities </a:t>
            </a:r>
            <a:r>
              <a:rPr lang="en-US" dirty="0">
                <a:solidFill>
                  <a:schemeClr val="tx1"/>
                </a:solidFill>
              </a:rPr>
              <a:t>in Life and Drive </a:t>
            </a:r>
            <a:r>
              <a:rPr lang="en-US" dirty="0">
                <a:solidFill>
                  <a:srgbClr val="66FFFF"/>
                </a:solidFill>
              </a:rPr>
              <a:t>Best Result </a:t>
            </a:r>
            <a:r>
              <a:rPr lang="en-US" dirty="0">
                <a:solidFill>
                  <a:schemeClr val="tx1"/>
                </a:solidFill>
              </a:rPr>
              <a:t>out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of These </a:t>
            </a:r>
            <a:r>
              <a:rPr lang="en-US" dirty="0">
                <a:solidFill>
                  <a:srgbClr val="66FFFF"/>
                </a:solidFill>
              </a:rPr>
              <a:t>Opportunities</a:t>
            </a:r>
          </a:p>
          <a:p>
            <a:pPr marL="571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D3AD4B0C-DD42-4FEF-84F9-339B41303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981" y="3289405"/>
            <a:ext cx="1887621" cy="1887621"/>
          </a:xfrm>
          <a:prstGeom prst="rect">
            <a:avLst/>
          </a:prstGeom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024283F7-A20E-41A4-A988-AC1962F90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774" y="298187"/>
            <a:ext cx="3028386" cy="2351452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athletic game&#10;&#10;Description automatically generated">
            <a:extLst>
              <a:ext uri="{FF2B5EF4-FFF2-40B4-BE49-F238E27FC236}">
                <a16:creationId xmlns:a16="http://schemas.microsoft.com/office/drawing/2014/main" id="{115AF76F-1970-40B2-988C-E84C64733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150" y="4969268"/>
            <a:ext cx="2407535" cy="160210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5A0B8C-E8CA-45E2-AB10-DCB75E77529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78867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673" y="148350"/>
            <a:ext cx="493618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Don’t Be Part Of Crowd, Be A Reason For It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We Help You In Designing Your Life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672" y="1740310"/>
            <a:ext cx="4936180" cy="43133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Choose</a:t>
            </a:r>
            <a:r>
              <a:rPr lang="en-US" dirty="0">
                <a:solidFill>
                  <a:schemeClr val="tx1"/>
                </a:solidFill>
              </a:rPr>
              <a:t> The </a:t>
            </a:r>
            <a:r>
              <a:rPr lang="en-US" dirty="0">
                <a:solidFill>
                  <a:srgbClr val="66FFFF"/>
                </a:solidFill>
              </a:rPr>
              <a:t>Correct Location </a:t>
            </a:r>
            <a:r>
              <a:rPr lang="en-US" dirty="0">
                <a:solidFill>
                  <a:schemeClr val="tx1"/>
                </a:solidFill>
              </a:rPr>
              <a:t>On Life’s GPS, If Not Selected Don’t Worry, Let’s Understand What To Do</a:t>
            </a:r>
          </a:p>
          <a:p>
            <a:pPr marL="571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Just </a:t>
            </a:r>
            <a:r>
              <a:rPr lang="en-US" dirty="0">
                <a:solidFill>
                  <a:srgbClr val="66FFFF"/>
                </a:solidFill>
              </a:rPr>
              <a:t>Do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66FFFF"/>
                </a:solidFill>
              </a:rPr>
              <a:t>Not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66FFFF"/>
                </a:solidFill>
              </a:rPr>
              <a:t>Follow</a:t>
            </a:r>
            <a:r>
              <a:rPr lang="en-US" dirty="0">
                <a:solidFill>
                  <a:schemeClr val="tx1"/>
                </a:solidFill>
              </a:rPr>
              <a:t> The </a:t>
            </a:r>
            <a:r>
              <a:rPr lang="en-US" dirty="0">
                <a:solidFill>
                  <a:srgbClr val="66FFFF"/>
                </a:solidFill>
              </a:rPr>
              <a:t>Crowd,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66FFFF"/>
                </a:solidFill>
              </a:rPr>
              <a:t>Design Your Own Path</a:t>
            </a:r>
          </a:p>
          <a:p>
            <a:pPr marL="571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Hear</a:t>
            </a:r>
            <a:r>
              <a:rPr lang="en-US" dirty="0">
                <a:solidFill>
                  <a:schemeClr val="tx1"/>
                </a:solidFill>
              </a:rPr>
              <a:t> The </a:t>
            </a:r>
            <a:r>
              <a:rPr lang="en-US" dirty="0">
                <a:solidFill>
                  <a:srgbClr val="66FFFF"/>
                </a:solidFill>
              </a:rPr>
              <a:t>Unheard </a:t>
            </a:r>
          </a:p>
          <a:p>
            <a:pPr marL="571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close up of a person&#10;&#10;Description automatically generated">
            <a:extLst>
              <a:ext uri="{FF2B5EF4-FFF2-40B4-BE49-F238E27FC236}">
                <a16:creationId xmlns:a16="http://schemas.microsoft.com/office/drawing/2014/main" id="{70C925C6-7F19-4C86-A796-52B4C4B02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366" y="3385790"/>
            <a:ext cx="1741359" cy="1741359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AF90B8-C78E-4CA3-90A8-A18323C27C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11"/>
          <a:stretch/>
        </p:blipFill>
        <p:spPr>
          <a:xfrm>
            <a:off x="8850774" y="359469"/>
            <a:ext cx="3028386" cy="2228888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DE0667-FB27-4B3D-8E89-5324A7CE7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150" y="4958990"/>
            <a:ext cx="2407535" cy="162266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F674D9D-CFE5-4719-9B2B-0DCE96A953D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3990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8478" y="209329"/>
            <a:ext cx="4518154" cy="7738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Why Soft Skills &amp; Life Skills?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8478" y="1044064"/>
            <a:ext cx="6382657" cy="513774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Life Is Not About </a:t>
            </a:r>
            <a:r>
              <a:rPr lang="en-US" sz="1600" dirty="0">
                <a:solidFill>
                  <a:srgbClr val="66FFFF"/>
                </a:solidFill>
              </a:rPr>
              <a:t>How Good You Are</a:t>
            </a:r>
            <a:r>
              <a:rPr lang="en-US" sz="1600" dirty="0">
                <a:solidFill>
                  <a:schemeClr val="tx1"/>
                </a:solidFill>
              </a:rPr>
              <a:t>, It’s All About </a:t>
            </a:r>
            <a:r>
              <a:rPr lang="en-US" sz="1600" dirty="0">
                <a:solidFill>
                  <a:srgbClr val="66FFFF"/>
                </a:solidFill>
              </a:rPr>
              <a:t>How Good You Want To Be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6FFFF"/>
                </a:solidFill>
              </a:rPr>
              <a:t>Improve Personal, Professional And Social Effectiveness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Mandatory For </a:t>
            </a:r>
            <a:r>
              <a:rPr lang="en-US" sz="1600" dirty="0">
                <a:solidFill>
                  <a:srgbClr val="66FFFF"/>
                </a:solidFill>
              </a:rPr>
              <a:t>Survival And Growth </a:t>
            </a:r>
            <a:r>
              <a:rPr lang="en-US" sz="1600" dirty="0">
                <a:solidFill>
                  <a:schemeClr val="tx1"/>
                </a:solidFill>
              </a:rPr>
              <a:t>In </a:t>
            </a:r>
            <a:r>
              <a:rPr lang="en-US" sz="1600" dirty="0">
                <a:solidFill>
                  <a:srgbClr val="66FFFF"/>
                </a:solidFill>
              </a:rPr>
              <a:t>21</a:t>
            </a:r>
            <a:r>
              <a:rPr lang="en-US" sz="1600" baseline="30000" dirty="0">
                <a:solidFill>
                  <a:srgbClr val="66FFFF"/>
                </a:solidFill>
              </a:rPr>
              <a:t>st</a:t>
            </a:r>
            <a:r>
              <a:rPr lang="en-US" sz="1600" dirty="0">
                <a:solidFill>
                  <a:srgbClr val="66FFFF"/>
                </a:solidFill>
              </a:rPr>
              <a:t> Century </a:t>
            </a:r>
            <a:r>
              <a:rPr lang="en-US" sz="1600" dirty="0">
                <a:solidFill>
                  <a:schemeClr val="tx1"/>
                </a:solidFill>
              </a:rPr>
              <a:t>– Meet New </a:t>
            </a:r>
            <a:r>
              <a:rPr lang="en-US" sz="1600" dirty="0">
                <a:solidFill>
                  <a:srgbClr val="66FFFF"/>
                </a:solidFill>
              </a:rPr>
              <a:t>Challenges And Opportunities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Only Way To Overcome </a:t>
            </a:r>
            <a:r>
              <a:rPr lang="en-US" sz="1600" dirty="0">
                <a:solidFill>
                  <a:srgbClr val="66FFFF"/>
                </a:solidFill>
              </a:rPr>
              <a:t>Unemployment</a:t>
            </a:r>
            <a:r>
              <a:rPr lang="en-US" sz="1600" dirty="0">
                <a:solidFill>
                  <a:schemeClr val="tx1"/>
                </a:solidFill>
              </a:rPr>
              <a:t> And </a:t>
            </a:r>
            <a:r>
              <a:rPr lang="en-US" sz="1600" dirty="0">
                <a:solidFill>
                  <a:srgbClr val="66FFFF"/>
                </a:solidFill>
              </a:rPr>
              <a:t>Underemployment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Understand </a:t>
            </a:r>
            <a:r>
              <a:rPr lang="en-US" sz="1600" dirty="0">
                <a:solidFill>
                  <a:srgbClr val="66FFFF"/>
                </a:solidFill>
              </a:rPr>
              <a:t>How To Win And How To Live </a:t>
            </a:r>
            <a:r>
              <a:rPr lang="en-US" sz="1600" dirty="0">
                <a:solidFill>
                  <a:schemeClr val="tx1"/>
                </a:solidFill>
              </a:rPr>
              <a:t>– Don’t Die Before You Die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Bridge Between </a:t>
            </a:r>
            <a:r>
              <a:rPr lang="en-US" sz="1600" dirty="0">
                <a:solidFill>
                  <a:srgbClr val="66FFFF"/>
                </a:solidFill>
              </a:rPr>
              <a:t>Class Room </a:t>
            </a:r>
            <a:r>
              <a:rPr lang="en-US" sz="1600" dirty="0">
                <a:solidFill>
                  <a:schemeClr val="tx1"/>
                </a:solidFill>
              </a:rPr>
              <a:t>And </a:t>
            </a:r>
            <a:r>
              <a:rPr lang="en-US" sz="1600" dirty="0">
                <a:solidFill>
                  <a:srgbClr val="66FFFF"/>
                </a:solidFill>
              </a:rPr>
              <a:t>Outside World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Achieving Success Without Soft Skills And Life Skills </a:t>
            </a:r>
            <a:r>
              <a:rPr lang="en-US" sz="1600" dirty="0">
                <a:solidFill>
                  <a:srgbClr val="66FFFF"/>
                </a:solidFill>
              </a:rPr>
              <a:t>Is Just Day Dreaming 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6EA0402-5843-4D53-BF9C-BE7205812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9830" y="1"/>
            <a:ext cx="4502173" cy="344821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7DB6C4-BF85-4C4F-ACB0-64C87229F81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04672" y="6199632"/>
            <a:ext cx="500633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100" kern="12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www.pragyapersonalitydevelopment.com saurabh@pipd.in, 9829178749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1B43EC4-7D6F-44CA-82DD-103883D23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8827" y="4082142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3D725E10-BB33-4B39-B652-AEFC55AF4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0" y="289990"/>
            <a:ext cx="3849560" cy="2197455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BD3D0A1-0882-4E86-87B5-B2C5EF780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4864" y="4562167"/>
            <a:ext cx="2149874" cy="2149874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8109247-F075-4523-8789-0716226A5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991" y="3050721"/>
            <a:ext cx="1895475" cy="241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6053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743" y="218176"/>
            <a:ext cx="5277333" cy="119498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300" dirty="0">
                <a:latin typeface="+mj-lt"/>
              </a:rPr>
              <a:t>Kill Them With Success And Burry Them With A Smile : </a:t>
            </a:r>
            <a:r>
              <a:rPr lang="en-US" sz="3300" dirty="0">
                <a:solidFill>
                  <a:srgbClr val="66FFFF"/>
                </a:solidFill>
                <a:latin typeface="+mj-lt"/>
              </a:rPr>
              <a:t>Pathway Of Success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316" y="1533235"/>
            <a:ext cx="5437666" cy="45812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Various Aspect, How To </a:t>
            </a:r>
            <a:r>
              <a:rPr lang="en-US" dirty="0">
                <a:solidFill>
                  <a:srgbClr val="66FFFF"/>
                </a:solidFill>
              </a:rPr>
              <a:t>Look At Life</a:t>
            </a:r>
            <a:r>
              <a:rPr lang="en-US" dirty="0">
                <a:solidFill>
                  <a:schemeClr val="tx1"/>
                </a:solidFill>
              </a:rPr>
              <a:t>? </a:t>
            </a:r>
          </a:p>
          <a:p>
            <a:pPr marL="571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Check - Have You Made The </a:t>
            </a:r>
            <a:r>
              <a:rPr lang="en-US" dirty="0">
                <a:solidFill>
                  <a:srgbClr val="66FFFF"/>
                </a:solidFill>
              </a:rPr>
              <a:t>Right Choice </a:t>
            </a:r>
            <a:r>
              <a:rPr lang="en-US" dirty="0">
                <a:solidFill>
                  <a:schemeClr val="tx1"/>
                </a:solidFill>
              </a:rPr>
              <a:t>Of Your </a:t>
            </a:r>
            <a:r>
              <a:rPr lang="en-US" dirty="0">
                <a:solidFill>
                  <a:srgbClr val="66FFFF"/>
                </a:solidFill>
              </a:rPr>
              <a:t>Life?</a:t>
            </a:r>
          </a:p>
          <a:p>
            <a:pPr marL="571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Life Development Programme </a:t>
            </a:r>
          </a:p>
          <a:p>
            <a:pPr marL="571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Work</a:t>
            </a:r>
            <a:r>
              <a:rPr lang="en-US" dirty="0">
                <a:solidFill>
                  <a:schemeClr val="tx1"/>
                </a:solidFill>
              </a:rPr>
              <a:t> For </a:t>
            </a:r>
            <a:r>
              <a:rPr lang="en-US" dirty="0">
                <a:solidFill>
                  <a:srgbClr val="66FFFF"/>
                </a:solidFill>
              </a:rPr>
              <a:t>Cause,</a:t>
            </a:r>
            <a:r>
              <a:rPr lang="en-US" dirty="0">
                <a:solidFill>
                  <a:schemeClr val="tx1"/>
                </a:solidFill>
              </a:rPr>
              <a:t> Not For </a:t>
            </a:r>
            <a:r>
              <a:rPr lang="en-US" dirty="0">
                <a:solidFill>
                  <a:srgbClr val="66FFFF"/>
                </a:solidFill>
              </a:rPr>
              <a:t>Applause</a:t>
            </a:r>
          </a:p>
          <a:p>
            <a:pPr marL="571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Check - Are </a:t>
            </a:r>
            <a:r>
              <a:rPr lang="en-US" dirty="0">
                <a:solidFill>
                  <a:srgbClr val="66FFFF"/>
                </a:solidFill>
              </a:rPr>
              <a:t>You </a:t>
            </a:r>
            <a:r>
              <a:rPr lang="en-US" dirty="0">
                <a:solidFill>
                  <a:schemeClr val="tx1"/>
                </a:solidFill>
              </a:rPr>
              <a:t>Member Of </a:t>
            </a:r>
            <a:r>
              <a:rPr lang="en-US" dirty="0">
                <a:solidFill>
                  <a:srgbClr val="66FFFF"/>
                </a:solidFill>
              </a:rPr>
              <a:t>Club Of 99?</a:t>
            </a:r>
          </a:p>
          <a:p>
            <a:pPr marL="571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 marL="5715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 marL="5715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DE99FF-A053-4254-8857-A477DCBD0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650200"/>
            <a:ext cx="2259656" cy="1188141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sky, water, outdoor&#10;&#10;Description automatically generated">
            <a:extLst>
              <a:ext uri="{FF2B5EF4-FFF2-40B4-BE49-F238E27FC236}">
                <a16:creationId xmlns:a16="http://schemas.microsoft.com/office/drawing/2014/main" id="{DC2580E7-017E-4F72-BED0-8485AE81F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2150" y="5212210"/>
            <a:ext cx="2407535" cy="1116220"/>
          </a:xfrm>
          <a:prstGeom prst="rect">
            <a:avLst/>
          </a:prstGeom>
        </p:spPr>
      </p:pic>
      <p:pic>
        <p:nvPicPr>
          <p:cNvPr id="5" name="Picture 4" descr="A group of people in a field&#10;&#10;Description automatically generated">
            <a:extLst>
              <a:ext uri="{FF2B5EF4-FFF2-40B4-BE49-F238E27FC236}">
                <a16:creationId xmlns:a16="http://schemas.microsoft.com/office/drawing/2014/main" id="{D6C5A37D-9A81-4ABB-A462-417EAC22E6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703" y="394644"/>
            <a:ext cx="3517617" cy="1969865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B499DAA-63B0-42F6-B5A8-2A0739043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3656" y="4888608"/>
            <a:ext cx="2076757" cy="11130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AC4C6D-358B-4F9E-AB30-B5EE0E77D57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64653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709" y="417665"/>
            <a:ext cx="5252719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300" dirty="0">
                <a:latin typeface="+mj-lt"/>
              </a:rPr>
              <a:t>If You Can’t Be Wise, Hang Out With Wise People – </a:t>
            </a:r>
            <a:r>
              <a:rPr lang="en-US" sz="3300" dirty="0">
                <a:solidFill>
                  <a:srgbClr val="66FFFF"/>
                </a:solidFill>
                <a:latin typeface="+mj-lt"/>
              </a:rPr>
              <a:t>Choose The Best And Do The Best, But How?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22" y="1823933"/>
            <a:ext cx="5250006" cy="42180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Don’t Expect The </a:t>
            </a:r>
            <a:r>
              <a:rPr lang="en-US" dirty="0">
                <a:solidFill>
                  <a:srgbClr val="66FFFF"/>
                </a:solidFill>
              </a:rPr>
              <a:t>Good Things </a:t>
            </a:r>
            <a:r>
              <a:rPr lang="en-US" dirty="0">
                <a:solidFill>
                  <a:schemeClr val="tx1"/>
                </a:solidFill>
              </a:rPr>
              <a:t>From </a:t>
            </a:r>
            <a:r>
              <a:rPr lang="en-US" dirty="0">
                <a:solidFill>
                  <a:srgbClr val="66FFFF"/>
                </a:solidFill>
              </a:rPr>
              <a:t>Bad People </a:t>
            </a:r>
          </a:p>
          <a:p>
            <a:pPr marL="571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Be </a:t>
            </a:r>
            <a:r>
              <a:rPr lang="en-US" dirty="0">
                <a:solidFill>
                  <a:srgbClr val="66FFFF"/>
                </a:solidFill>
              </a:rPr>
              <a:t>Cautious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dirty="0">
                <a:solidFill>
                  <a:srgbClr val="66FFFF"/>
                </a:solidFill>
              </a:rPr>
              <a:t>Making Friends </a:t>
            </a:r>
            <a:r>
              <a:rPr lang="en-US" dirty="0">
                <a:solidFill>
                  <a:schemeClr val="tx1"/>
                </a:solidFill>
              </a:rPr>
              <a:t>– They Have Huge </a:t>
            </a:r>
            <a:r>
              <a:rPr lang="en-US" dirty="0">
                <a:solidFill>
                  <a:srgbClr val="66FFFF"/>
                </a:solidFill>
              </a:rPr>
              <a:t>Impact</a:t>
            </a:r>
            <a:r>
              <a:rPr lang="en-US" dirty="0">
                <a:solidFill>
                  <a:schemeClr val="tx1"/>
                </a:solidFill>
              </a:rPr>
              <a:t> On Your Life, How To Do That?</a:t>
            </a:r>
          </a:p>
          <a:p>
            <a:pPr marL="571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Hidden Facts Behind </a:t>
            </a:r>
            <a:r>
              <a:rPr lang="en-US" dirty="0">
                <a:solidFill>
                  <a:srgbClr val="66FFFF"/>
                </a:solidFill>
              </a:rPr>
              <a:t>Companies Logo </a:t>
            </a:r>
            <a:r>
              <a:rPr lang="en-US" dirty="0">
                <a:solidFill>
                  <a:schemeClr val="tx1"/>
                </a:solidFill>
              </a:rPr>
              <a:t>–</a:t>
            </a:r>
            <a:r>
              <a:rPr lang="en-US" dirty="0">
                <a:solidFill>
                  <a:srgbClr val="66FFFF"/>
                </a:solidFill>
              </a:rPr>
              <a:t> Develop Creative Thinking</a:t>
            </a:r>
          </a:p>
          <a:p>
            <a:pPr marL="571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I Became </a:t>
            </a:r>
            <a:r>
              <a:rPr lang="en-US" dirty="0">
                <a:solidFill>
                  <a:srgbClr val="66FFFF"/>
                </a:solidFill>
              </a:rPr>
              <a:t>Smilographer?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close up of a mans face&#10;&#10;Description automatically generated">
            <a:extLst>
              <a:ext uri="{FF2B5EF4-FFF2-40B4-BE49-F238E27FC236}">
                <a16:creationId xmlns:a16="http://schemas.microsoft.com/office/drawing/2014/main" id="{0AB419FF-F96F-4EBF-BD36-E25F422CE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366" y="3751771"/>
            <a:ext cx="1741359" cy="1009397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09D7B0-6476-4EDB-A4E5-CEE53B7E1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774" y="677741"/>
            <a:ext cx="3028386" cy="1592344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ree&#10;&#10;Description automatically generated">
            <a:extLst>
              <a:ext uri="{FF2B5EF4-FFF2-40B4-BE49-F238E27FC236}">
                <a16:creationId xmlns:a16="http://schemas.microsoft.com/office/drawing/2014/main" id="{15D345FC-6DC2-4226-9332-BA85009C3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150" y="5168437"/>
            <a:ext cx="2407535" cy="12037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CADC70-377B-49E7-A856-CB9CB55DD31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08442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248" y="141552"/>
            <a:ext cx="5799268" cy="111229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58738" lvl="0" indent="-1588" algn="l">
              <a:lnSpc>
                <a:spcPct val="100000"/>
              </a:lnSpc>
            </a:pPr>
            <a:br>
              <a:rPr lang="en-US" sz="2800" dirty="0"/>
            </a:br>
            <a:br>
              <a:rPr lang="en-US" sz="2800" dirty="0"/>
            </a:br>
            <a:r>
              <a:rPr lang="en-US" sz="2600" dirty="0">
                <a:latin typeface="+mj-lt"/>
              </a:rPr>
              <a:t>Work Without Passion Is Slavery : </a:t>
            </a:r>
            <a:r>
              <a:rPr lang="en-US" sz="2600" dirty="0">
                <a:solidFill>
                  <a:srgbClr val="66FFFF"/>
                </a:solidFill>
                <a:latin typeface="+mj-lt"/>
              </a:rPr>
              <a:t>How To Convert Passion Into Profession?</a:t>
            </a:r>
            <a:br>
              <a:rPr lang="en-US" sz="2800" dirty="0">
                <a:latin typeface="+mj-lt"/>
              </a:rPr>
            </a:br>
            <a:br>
              <a:rPr lang="en-US" sz="2800" dirty="0"/>
            </a:br>
            <a:endParaRPr lang="en-US" sz="2800" dirty="0">
              <a:latin typeface="+mj-lt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001" y="1396181"/>
            <a:ext cx="5495982" cy="465748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Ignite</a:t>
            </a:r>
            <a:r>
              <a:rPr lang="en-US" dirty="0">
                <a:solidFill>
                  <a:schemeClr val="tx1"/>
                </a:solidFill>
              </a:rPr>
              <a:t> Your </a:t>
            </a:r>
            <a:r>
              <a:rPr lang="en-US" dirty="0">
                <a:solidFill>
                  <a:srgbClr val="66FFFF"/>
                </a:solidFill>
              </a:rPr>
              <a:t>Passion</a:t>
            </a:r>
            <a:r>
              <a:rPr lang="en-US" dirty="0">
                <a:solidFill>
                  <a:schemeClr val="tx1"/>
                </a:solidFill>
              </a:rPr>
              <a:t> To Be A Winner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Ways To </a:t>
            </a:r>
            <a:r>
              <a:rPr lang="en-US" dirty="0">
                <a:solidFill>
                  <a:srgbClr val="66FFFF"/>
                </a:solidFill>
              </a:rPr>
              <a:t>Find Out </a:t>
            </a:r>
            <a:r>
              <a:rPr lang="en-US" dirty="0">
                <a:solidFill>
                  <a:schemeClr val="tx1"/>
                </a:solidFill>
              </a:rPr>
              <a:t>Your </a:t>
            </a:r>
            <a:r>
              <a:rPr lang="en-US" dirty="0">
                <a:solidFill>
                  <a:srgbClr val="66FFFF"/>
                </a:solidFill>
              </a:rPr>
              <a:t>Passion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How</a:t>
            </a:r>
            <a:r>
              <a:rPr lang="en-US" dirty="0">
                <a:solidFill>
                  <a:schemeClr val="tx1"/>
                </a:solidFill>
              </a:rPr>
              <a:t> To And </a:t>
            </a:r>
            <a:r>
              <a:rPr lang="en-US" dirty="0">
                <a:solidFill>
                  <a:srgbClr val="66FFFF"/>
                </a:solidFill>
              </a:rPr>
              <a:t>Why</a:t>
            </a:r>
            <a:r>
              <a:rPr lang="en-US" dirty="0">
                <a:solidFill>
                  <a:schemeClr val="tx1"/>
                </a:solidFill>
              </a:rPr>
              <a:t> To </a:t>
            </a:r>
            <a:r>
              <a:rPr lang="en-US" dirty="0">
                <a:solidFill>
                  <a:srgbClr val="66FFFF"/>
                </a:solidFill>
              </a:rPr>
              <a:t>Follow Your Passion?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</a:t>
            </a:r>
            <a:r>
              <a:rPr lang="en-US" dirty="0">
                <a:solidFill>
                  <a:srgbClr val="66FFFF"/>
                </a:solidFill>
              </a:rPr>
              <a:t>Convert</a:t>
            </a:r>
            <a:r>
              <a:rPr lang="en-US" dirty="0">
                <a:solidFill>
                  <a:schemeClr val="tx1"/>
                </a:solidFill>
              </a:rPr>
              <a:t> Your </a:t>
            </a:r>
            <a:r>
              <a:rPr lang="en-US" dirty="0">
                <a:solidFill>
                  <a:srgbClr val="66FFFF"/>
                </a:solidFill>
              </a:rPr>
              <a:t>Passion</a:t>
            </a:r>
            <a:r>
              <a:rPr lang="en-US" dirty="0">
                <a:solidFill>
                  <a:schemeClr val="tx1"/>
                </a:solidFill>
              </a:rPr>
              <a:t> Into </a:t>
            </a:r>
            <a:r>
              <a:rPr lang="en-US" dirty="0">
                <a:solidFill>
                  <a:srgbClr val="66FFFF"/>
                </a:solidFill>
              </a:rPr>
              <a:t>Profession?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Why People </a:t>
            </a:r>
            <a:r>
              <a:rPr lang="en-US" dirty="0">
                <a:solidFill>
                  <a:srgbClr val="66FFFF"/>
                </a:solidFill>
              </a:rPr>
              <a:t>Feel Tired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>
                <a:solidFill>
                  <a:srgbClr val="66FFFF"/>
                </a:solidFill>
              </a:rPr>
              <a:t>Need Vacations?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11430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11430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461AA92-A729-4A4D-8A44-81C6A06C2B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85" b="11002"/>
          <a:stretch/>
        </p:blipFill>
        <p:spPr>
          <a:xfrm>
            <a:off x="6255706" y="3298046"/>
            <a:ext cx="2016702" cy="1823286"/>
          </a:xfrm>
          <a:prstGeom prst="rect">
            <a:avLst/>
          </a:pr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58E528-E079-42AF-B0E7-198D0292A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3819" y="842"/>
            <a:ext cx="2814387" cy="2814387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0B3C912-3258-42FE-BCC4-3826123EF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8154" y="4984955"/>
            <a:ext cx="2794643" cy="157023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095BD8F-3369-47CC-8182-86912618BD5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01689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8388" y="197110"/>
            <a:ext cx="5005701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latin typeface="+mj-lt"/>
              </a:rPr>
              <a:t>It’s Not The Load That Breaks You Down, It’s The Way You Carry It : </a:t>
            </a:r>
            <a:r>
              <a:rPr lang="en-US" sz="2800" dirty="0">
                <a:solidFill>
                  <a:srgbClr val="66FFFF"/>
                </a:solidFill>
                <a:latin typeface="+mj-lt"/>
              </a:rPr>
              <a:t>Being Result Oriented Is The Key, But How?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22ADEE-4C1F-42E7-A2C8-5309EC458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849" y="786581"/>
            <a:ext cx="1438864" cy="855406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198" y="1722630"/>
            <a:ext cx="5009891" cy="44195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Hard Work </a:t>
            </a:r>
            <a:r>
              <a:rPr lang="en-US" dirty="0">
                <a:solidFill>
                  <a:schemeClr val="tx1"/>
                </a:solidFill>
              </a:rPr>
              <a:t>V/S </a:t>
            </a:r>
            <a:r>
              <a:rPr lang="en-US" dirty="0">
                <a:solidFill>
                  <a:srgbClr val="66FFFF"/>
                </a:solidFill>
              </a:rPr>
              <a:t>Smart Work </a:t>
            </a:r>
            <a:r>
              <a:rPr lang="en-US" dirty="0">
                <a:solidFill>
                  <a:schemeClr val="tx1"/>
                </a:solidFill>
              </a:rPr>
              <a:t>V/S </a:t>
            </a:r>
            <a:r>
              <a:rPr lang="en-US" dirty="0">
                <a:solidFill>
                  <a:srgbClr val="66FFFF"/>
                </a:solidFill>
              </a:rPr>
              <a:t>Result Orientation</a:t>
            </a:r>
          </a:p>
          <a:p>
            <a:pPr marL="1143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40+ Hours Rule </a:t>
            </a:r>
            <a:r>
              <a:rPr lang="en-US" dirty="0">
                <a:solidFill>
                  <a:schemeClr val="tx1"/>
                </a:solidFill>
              </a:rPr>
              <a:t>To Become </a:t>
            </a:r>
            <a:r>
              <a:rPr lang="en-US" dirty="0">
                <a:solidFill>
                  <a:srgbClr val="66FFFF"/>
                </a:solidFill>
              </a:rPr>
              <a:t>Millionaire</a:t>
            </a:r>
            <a:r>
              <a:rPr lang="en-US" dirty="0">
                <a:solidFill>
                  <a:schemeClr val="tx1"/>
                </a:solidFill>
              </a:rPr>
              <a:t> Or </a:t>
            </a:r>
            <a:r>
              <a:rPr lang="en-US" dirty="0">
                <a:solidFill>
                  <a:srgbClr val="66FFFF"/>
                </a:solidFill>
              </a:rPr>
              <a:t>Billionaire </a:t>
            </a:r>
          </a:p>
          <a:p>
            <a:pPr marL="1143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Being Lazy </a:t>
            </a:r>
            <a:r>
              <a:rPr lang="en-US" dirty="0">
                <a:solidFill>
                  <a:schemeClr val="tx1"/>
                </a:solidFill>
              </a:rPr>
              <a:t>Is</a:t>
            </a:r>
            <a:r>
              <a:rPr lang="en-US" dirty="0">
                <a:solidFill>
                  <a:srgbClr val="66FFFF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Also </a:t>
            </a:r>
            <a:r>
              <a:rPr lang="en-US" dirty="0">
                <a:solidFill>
                  <a:srgbClr val="66FFFF"/>
                </a:solidFill>
              </a:rPr>
              <a:t>Good,</a:t>
            </a:r>
            <a:r>
              <a:rPr lang="en-US" dirty="0">
                <a:solidFill>
                  <a:schemeClr val="tx1"/>
                </a:solidFill>
              </a:rPr>
              <a:t> But How? At The Same Time, How To </a:t>
            </a:r>
            <a:r>
              <a:rPr lang="en-US" dirty="0">
                <a:solidFill>
                  <a:srgbClr val="66FFFF"/>
                </a:solidFill>
              </a:rPr>
              <a:t>Overcome Laziness </a:t>
            </a:r>
            <a:r>
              <a:rPr lang="en-US" dirty="0">
                <a:solidFill>
                  <a:schemeClr val="tx1"/>
                </a:solidFill>
              </a:rPr>
              <a:t>and</a:t>
            </a:r>
            <a:r>
              <a:rPr lang="en-US" dirty="0">
                <a:solidFill>
                  <a:srgbClr val="66FFFF"/>
                </a:solidFill>
              </a:rPr>
              <a:t> Develop Enthusiasm?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How To Get </a:t>
            </a:r>
            <a:r>
              <a:rPr lang="en-US" dirty="0">
                <a:solidFill>
                  <a:srgbClr val="66FFFF"/>
                </a:solidFill>
              </a:rPr>
              <a:t>Adequate Results </a:t>
            </a:r>
            <a:r>
              <a:rPr lang="en-US" dirty="0">
                <a:solidFill>
                  <a:schemeClr val="tx1"/>
                </a:solidFill>
              </a:rPr>
              <a:t>Of </a:t>
            </a:r>
            <a:r>
              <a:rPr lang="en-US" dirty="0">
                <a:solidFill>
                  <a:srgbClr val="66FFFF"/>
                </a:solidFill>
              </a:rPr>
              <a:t>Your Efforts</a:t>
            </a:r>
            <a:r>
              <a:rPr lang="en-US" dirty="0">
                <a:solidFill>
                  <a:schemeClr val="tx1"/>
                </a:solidFill>
              </a:rPr>
              <a:t>? </a:t>
            </a:r>
          </a:p>
          <a:p>
            <a:pPr marL="11430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11430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 marL="11430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 marL="11430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BD7138-DF5B-444C-A034-09053E7A5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6043" y="372879"/>
            <a:ext cx="3442283" cy="1909837"/>
          </a:xfrm>
          <a:prstGeom prst="rect">
            <a:avLst/>
          </a:prstGeom>
        </p:spPr>
      </p:pic>
      <p:pic>
        <p:nvPicPr>
          <p:cNvPr id="6" name="Picture 5" descr="A circuit board&#10;&#10;Description automatically generated">
            <a:extLst>
              <a:ext uri="{FF2B5EF4-FFF2-40B4-BE49-F238E27FC236}">
                <a16:creationId xmlns:a16="http://schemas.microsoft.com/office/drawing/2014/main" id="{A9250C08-B217-413E-95CD-9FBFD276CE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299"/>
          <a:stretch/>
        </p:blipFill>
        <p:spPr>
          <a:xfrm>
            <a:off x="6132912" y="3352800"/>
            <a:ext cx="2194818" cy="1523999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98FC90EB-CCCF-4CA7-807D-5FE2CE676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166" y="5043949"/>
            <a:ext cx="2882344" cy="144117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6C0C75-D114-461F-81DB-5989DF7AA2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47205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343" y="231138"/>
            <a:ext cx="5147218" cy="114639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It’s Going To Be Hard But Hard Doesn’t Mean Impossible : Develop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Strong Will Power, But How?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557" y="1664533"/>
            <a:ext cx="5132004" cy="44003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Know What Is Your </a:t>
            </a:r>
            <a:r>
              <a:rPr lang="en-US" dirty="0">
                <a:solidFill>
                  <a:srgbClr val="66FFFF"/>
                </a:solidFill>
              </a:rPr>
              <a:t>USP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Get </a:t>
            </a:r>
            <a:r>
              <a:rPr lang="en-US" dirty="0">
                <a:solidFill>
                  <a:srgbClr val="66FFFF"/>
                </a:solidFill>
              </a:rPr>
              <a:t>Sustainable Result </a:t>
            </a:r>
            <a:r>
              <a:rPr lang="en-US" dirty="0">
                <a:solidFill>
                  <a:schemeClr val="tx1"/>
                </a:solidFill>
              </a:rPr>
              <a:t>In Life? 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Meaning Of Life </a:t>
            </a:r>
            <a:r>
              <a:rPr lang="en-US" dirty="0">
                <a:solidFill>
                  <a:schemeClr val="tx1"/>
                </a:solidFill>
              </a:rPr>
              <a:t>And A Step Towards How To Live It? You Will Be Known For What You Have Done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Develop </a:t>
            </a:r>
            <a:r>
              <a:rPr lang="en-US" dirty="0">
                <a:solidFill>
                  <a:srgbClr val="66FFFF"/>
                </a:solidFill>
              </a:rPr>
              <a:t>Strong Will Power?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sport&#10;&#10;Description automatically generated">
            <a:extLst>
              <a:ext uri="{FF2B5EF4-FFF2-40B4-BE49-F238E27FC236}">
                <a16:creationId xmlns:a16="http://schemas.microsoft.com/office/drawing/2014/main" id="{9E2EC4C3-70CF-4A17-9808-3921CB97F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2921" y="3486456"/>
            <a:ext cx="2285223" cy="1520712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806F5A-D779-45E9-9FA4-027AC63D2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774" y="504830"/>
            <a:ext cx="3028386" cy="1938167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BB425173-278D-453B-8E3F-EF2F1F0AAC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150" y="5141255"/>
            <a:ext cx="2407535" cy="125813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196F881-8A89-4BDB-A85C-143710684B6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735505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991AD47-9C99-472F-BDAA-21B183F33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15">
            <a:extLst>
              <a:ext uri="{FF2B5EF4-FFF2-40B4-BE49-F238E27FC236}">
                <a16:creationId xmlns:a16="http://schemas.microsoft.com/office/drawing/2014/main" id="{9E706731-3860-4E73-9335-A870F674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Freeform 11">
            <a:extLst>
              <a:ext uri="{FF2B5EF4-FFF2-40B4-BE49-F238E27FC236}">
                <a16:creationId xmlns:a16="http://schemas.microsoft.com/office/drawing/2014/main" id="{CD2ED21F-DC95-4AD1-8327-D561F5FCA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184" y="204080"/>
            <a:ext cx="5553544" cy="15825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latin typeface="+mj-lt"/>
              </a:rPr>
              <a:t>Vision Without Execution Is Hallucination : </a:t>
            </a:r>
            <a:r>
              <a:rPr lang="en-US" sz="2800" dirty="0">
                <a:solidFill>
                  <a:srgbClr val="66FFFF"/>
                </a:solidFill>
                <a:latin typeface="+mj-lt"/>
              </a:rPr>
              <a:t>Be An Effective Planner And Fast In Execution With Excellence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163" y="1927873"/>
            <a:ext cx="5707565" cy="4788833"/>
          </a:xfrm>
        </p:spPr>
        <p:txBody>
          <a:bodyPr vert="horz" lIns="91440" tIns="45720" rIns="91440" bIns="45720" rtlCol="0">
            <a:normAutofit/>
          </a:bodyPr>
          <a:lstStyle/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Work On The </a:t>
            </a:r>
            <a:r>
              <a:rPr lang="en-US" dirty="0">
                <a:solidFill>
                  <a:srgbClr val="66FFFF"/>
                </a:solidFill>
              </a:rPr>
              <a:t>Cause</a:t>
            </a:r>
            <a:r>
              <a:rPr lang="en-US" dirty="0">
                <a:solidFill>
                  <a:schemeClr val="tx1"/>
                </a:solidFill>
              </a:rPr>
              <a:t> Not On The </a:t>
            </a:r>
            <a:r>
              <a:rPr lang="en-US" dirty="0">
                <a:solidFill>
                  <a:srgbClr val="66FFFF"/>
                </a:solidFill>
              </a:rPr>
              <a:t>Symptoms</a:t>
            </a:r>
            <a:r>
              <a:rPr lang="en-US" dirty="0">
                <a:solidFill>
                  <a:schemeClr val="tx1"/>
                </a:solidFill>
              </a:rPr>
              <a:t>, Craft Your Life With </a:t>
            </a:r>
            <a:r>
              <a:rPr lang="en-US" dirty="0">
                <a:solidFill>
                  <a:srgbClr val="66FFFF"/>
                </a:solidFill>
              </a:rPr>
              <a:t>Effective Planning</a:t>
            </a:r>
            <a:r>
              <a:rPr lang="en-US" dirty="0">
                <a:solidFill>
                  <a:schemeClr val="tx1"/>
                </a:solidFill>
              </a:rPr>
              <a:t>, Planning Plays A Vital Role In Your Success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Difference Between </a:t>
            </a:r>
            <a:r>
              <a:rPr lang="en-US" dirty="0">
                <a:solidFill>
                  <a:srgbClr val="66FFFF"/>
                </a:solidFill>
              </a:rPr>
              <a:t>Planning And Strategy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Planning Is </a:t>
            </a:r>
            <a:r>
              <a:rPr lang="en-US" dirty="0">
                <a:solidFill>
                  <a:srgbClr val="66FFFF"/>
                </a:solidFill>
              </a:rPr>
              <a:t>Good Or Bad?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What Is More Important? </a:t>
            </a:r>
            <a:r>
              <a:rPr lang="en-US" dirty="0">
                <a:solidFill>
                  <a:srgbClr val="66FFFF"/>
                </a:solidFill>
              </a:rPr>
              <a:t>Effective Planning </a:t>
            </a:r>
            <a:r>
              <a:rPr lang="en-US" dirty="0">
                <a:solidFill>
                  <a:schemeClr val="tx1"/>
                </a:solidFill>
              </a:rPr>
              <a:t>Or </a:t>
            </a:r>
            <a:r>
              <a:rPr lang="en-US" dirty="0">
                <a:solidFill>
                  <a:srgbClr val="66FFFF"/>
                </a:solidFill>
              </a:rPr>
              <a:t>Fastest Excellence In Execution?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</a:t>
            </a:r>
            <a:r>
              <a:rPr lang="en-US" dirty="0">
                <a:solidFill>
                  <a:srgbClr val="66FFFF"/>
                </a:solidFill>
              </a:rPr>
              <a:t>Build Yourself </a:t>
            </a:r>
            <a:r>
              <a:rPr lang="en-US" dirty="0">
                <a:solidFill>
                  <a:schemeClr val="tx1"/>
                </a:solidFill>
              </a:rPr>
              <a:t>As A </a:t>
            </a:r>
            <a:r>
              <a:rPr lang="en-US" dirty="0">
                <a:solidFill>
                  <a:srgbClr val="66FFFF"/>
                </a:solidFill>
              </a:rPr>
              <a:t>Good Product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indent="-228600" algn="l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marL="114300" indent="-228600" algn="l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marL="114300" indent="-228600" algn="l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048EE80F-2A41-4F12-B402-B271E4B745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425"/>
          <a:stretch/>
        </p:blipFill>
        <p:spPr>
          <a:xfrm>
            <a:off x="7807144" y="321732"/>
            <a:ext cx="3999875" cy="1811443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8F9444-60BD-4E69-AD09-DDCF71A17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8511" y="2426124"/>
            <a:ext cx="3085770" cy="1811442"/>
          </a:xfrm>
          <a:prstGeom prst="rect">
            <a:avLst/>
          </a:prstGeom>
        </p:spPr>
      </p:pic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F691A42B-AF23-4EF0-BE22-BBD129A34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4" y="4593520"/>
            <a:ext cx="2316691" cy="172860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40226F9-8976-48A3-9C00-F9A6EAE9848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541650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3362" y="197110"/>
            <a:ext cx="476567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Failing To Plan Is Planning To Fail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Plan Your Execution and Execute Your Plan, But How?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67E775-B050-49C2-B9ED-2F4C6BD18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252" y="778948"/>
            <a:ext cx="1388458" cy="865341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124" y="1745673"/>
            <a:ext cx="5063210" cy="43318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Do </a:t>
            </a:r>
            <a:r>
              <a:rPr lang="en-US" dirty="0">
                <a:solidFill>
                  <a:srgbClr val="66FFFF"/>
                </a:solidFill>
              </a:rPr>
              <a:t>More Information </a:t>
            </a:r>
            <a:r>
              <a:rPr lang="en-US" dirty="0">
                <a:solidFill>
                  <a:schemeClr val="tx1"/>
                </a:solidFill>
              </a:rPr>
              <a:t>Leads To </a:t>
            </a:r>
            <a:r>
              <a:rPr lang="en-US" dirty="0">
                <a:solidFill>
                  <a:srgbClr val="66FFFF"/>
                </a:solidFill>
              </a:rPr>
              <a:t>Confusion</a:t>
            </a:r>
            <a:r>
              <a:rPr lang="en-US" dirty="0">
                <a:solidFill>
                  <a:schemeClr val="tx1"/>
                </a:solidFill>
              </a:rPr>
              <a:t> Or </a:t>
            </a:r>
            <a:r>
              <a:rPr lang="en-US" dirty="0">
                <a:solidFill>
                  <a:srgbClr val="66FFFF"/>
                </a:solidFill>
              </a:rPr>
              <a:t>Clarification</a:t>
            </a:r>
            <a:r>
              <a:rPr lang="en-US" dirty="0">
                <a:solidFill>
                  <a:schemeClr val="tx1"/>
                </a:solidFill>
              </a:rPr>
              <a:t>? 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Power Of Delegation </a:t>
            </a:r>
            <a:r>
              <a:rPr lang="en-US" dirty="0">
                <a:solidFill>
                  <a:schemeClr val="tx1"/>
                </a:solidFill>
              </a:rPr>
              <a:t>- Key Points Needs To Be Remembered Before Delegation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Optimal Utilization Of Resources </a:t>
            </a:r>
            <a:r>
              <a:rPr lang="en-US" dirty="0">
                <a:solidFill>
                  <a:schemeClr val="tx1"/>
                </a:solidFill>
              </a:rPr>
              <a:t>– Biggest Management Lesson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Major </a:t>
            </a:r>
            <a:r>
              <a:rPr lang="en-US" dirty="0">
                <a:solidFill>
                  <a:srgbClr val="66FFFF"/>
                </a:solidFill>
              </a:rPr>
              <a:t>Cause Of Failure </a:t>
            </a:r>
            <a:r>
              <a:rPr lang="en-US" dirty="0">
                <a:solidFill>
                  <a:schemeClr val="tx1"/>
                </a:solidFill>
              </a:rPr>
              <a:t>In Life, How To </a:t>
            </a:r>
            <a:r>
              <a:rPr lang="en-US" dirty="0">
                <a:solidFill>
                  <a:srgbClr val="66FFFF"/>
                </a:solidFill>
              </a:rPr>
              <a:t>Overcome </a:t>
            </a:r>
            <a:r>
              <a:rPr lang="en-US" dirty="0">
                <a:solidFill>
                  <a:schemeClr val="tx1"/>
                </a:solidFill>
              </a:rPr>
              <a:t>From </a:t>
            </a:r>
            <a:r>
              <a:rPr lang="en-US" dirty="0">
                <a:solidFill>
                  <a:srgbClr val="66FFFF"/>
                </a:solidFill>
              </a:rPr>
              <a:t>Such Challenges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C5E40D-E080-474A-9D69-7495EB6B1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8370" y="536680"/>
            <a:ext cx="3092534" cy="1546267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4EB91AE7-D58C-4AD7-B084-D994B540E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043" y="3198952"/>
            <a:ext cx="1789619" cy="1789619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icture containing outdoor, sky, athletic game, sport&#10;&#10;Description automatically generated">
            <a:extLst>
              <a:ext uri="{FF2B5EF4-FFF2-40B4-BE49-F238E27FC236}">
                <a16:creationId xmlns:a16="http://schemas.microsoft.com/office/drawing/2014/main" id="{00CA88F2-A557-4269-8AD2-245DA0D43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8523" y="5220929"/>
            <a:ext cx="2933945" cy="106188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9F877E-BF07-437D-B219-BCC6809AE37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032508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991AD47-9C99-472F-BDAA-21B183F33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15">
            <a:extLst>
              <a:ext uri="{FF2B5EF4-FFF2-40B4-BE49-F238E27FC236}">
                <a16:creationId xmlns:a16="http://schemas.microsoft.com/office/drawing/2014/main" id="{9E706731-3860-4E73-9335-A870F674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 11">
            <a:extLst>
              <a:ext uri="{FF2B5EF4-FFF2-40B4-BE49-F238E27FC236}">
                <a16:creationId xmlns:a16="http://schemas.microsoft.com/office/drawing/2014/main" id="{CD2ED21F-DC95-4AD1-8327-D561F5FCA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101" y="114504"/>
            <a:ext cx="5770360" cy="156133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If Everything Seems Under Control, You Are Not Going Just Fast Enough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Be Fast Mover, Key Factor In 21</a:t>
            </a:r>
            <a:r>
              <a:rPr lang="en-US" sz="3000" baseline="30000" dirty="0">
                <a:solidFill>
                  <a:srgbClr val="66FFFF"/>
                </a:solidFill>
                <a:latin typeface="+mj-lt"/>
              </a:rPr>
              <a:t>st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 Century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897" y="1790340"/>
            <a:ext cx="5707564" cy="4155713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 </a:t>
            </a:r>
            <a:r>
              <a:rPr lang="en-US" sz="2000" dirty="0">
                <a:solidFill>
                  <a:srgbClr val="66FFFF"/>
                </a:solidFill>
              </a:rPr>
              <a:t>Perfect Guide </a:t>
            </a:r>
            <a:r>
              <a:rPr lang="en-US" sz="2000" dirty="0">
                <a:solidFill>
                  <a:schemeClr val="tx1"/>
                </a:solidFill>
              </a:rPr>
              <a:t>On </a:t>
            </a:r>
            <a:r>
              <a:rPr lang="en-US" sz="2000" dirty="0">
                <a:solidFill>
                  <a:srgbClr val="66FFFF"/>
                </a:solidFill>
              </a:rPr>
              <a:t>Effective Planning </a:t>
            </a:r>
            <a:r>
              <a:rPr lang="en-US" sz="2000" dirty="0">
                <a:solidFill>
                  <a:schemeClr val="tx1"/>
                </a:solidFill>
              </a:rPr>
              <a:t>And </a:t>
            </a:r>
            <a:r>
              <a:rPr lang="en-US" sz="2000" dirty="0">
                <a:solidFill>
                  <a:srgbClr val="66FFFF"/>
                </a:solidFill>
              </a:rPr>
              <a:t>Fastest Excellence In Execution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66FFFF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FFFF"/>
                </a:solidFill>
              </a:rPr>
              <a:t>Idea</a:t>
            </a:r>
            <a:r>
              <a:rPr lang="en-US" sz="2000" dirty="0">
                <a:solidFill>
                  <a:schemeClr val="tx1"/>
                </a:solidFill>
              </a:rPr>
              <a:t> Is Just A Seed, How To </a:t>
            </a:r>
            <a:r>
              <a:rPr lang="en-US" sz="2000" dirty="0">
                <a:solidFill>
                  <a:srgbClr val="66FFFF"/>
                </a:solidFill>
              </a:rPr>
              <a:t>Nurture</a:t>
            </a:r>
            <a:r>
              <a:rPr lang="en-US" sz="2000" dirty="0">
                <a:solidFill>
                  <a:schemeClr val="tx1"/>
                </a:solidFill>
              </a:rPr>
              <a:t> Your Seed And Make It A </a:t>
            </a:r>
            <a:r>
              <a:rPr lang="en-US" sz="2000" dirty="0">
                <a:solidFill>
                  <a:srgbClr val="66FFFF"/>
                </a:solidFill>
              </a:rPr>
              <a:t>“Kalpvriksh”?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Be </a:t>
            </a:r>
            <a:r>
              <a:rPr lang="en-US" sz="2000" dirty="0">
                <a:solidFill>
                  <a:srgbClr val="66FFFF"/>
                </a:solidFill>
              </a:rPr>
              <a:t>Fast Mover, </a:t>
            </a:r>
            <a:r>
              <a:rPr lang="en-US" sz="2000" dirty="0">
                <a:solidFill>
                  <a:schemeClr val="tx1"/>
                </a:solidFill>
              </a:rPr>
              <a:t>But </a:t>
            </a:r>
            <a:r>
              <a:rPr lang="en-US" sz="2000" dirty="0">
                <a:solidFill>
                  <a:srgbClr val="66FFFF"/>
                </a:solidFill>
              </a:rPr>
              <a:t>How</a:t>
            </a:r>
            <a:r>
              <a:rPr lang="en-US" sz="2000" dirty="0">
                <a:solidFill>
                  <a:schemeClr val="tx1"/>
                </a:solidFill>
              </a:rPr>
              <a:t>? 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11430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11430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11430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D12743-30D0-4442-AAF6-1E0B00BDF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671" y="321732"/>
            <a:ext cx="3696822" cy="1811443"/>
          </a:xfrm>
          <a:prstGeom prst="rect">
            <a:avLst/>
          </a:prstGeom>
        </p:spPr>
      </p:pic>
      <p:pic>
        <p:nvPicPr>
          <p:cNvPr id="11" name="Picture 10" descr="A picture containing chair, LEGO, table, toy&#10;&#10;Description automatically generated">
            <a:extLst>
              <a:ext uri="{FF2B5EF4-FFF2-40B4-BE49-F238E27FC236}">
                <a16:creationId xmlns:a16="http://schemas.microsoft.com/office/drawing/2014/main" id="{D1A98496-5FC3-4D0D-8B25-2C861FEB3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7980" y="2426124"/>
            <a:ext cx="2786833" cy="1811442"/>
          </a:xfrm>
          <a:prstGeom prst="rect">
            <a:avLst/>
          </a:prstGeom>
        </p:spPr>
      </p:pic>
      <p:pic>
        <p:nvPicPr>
          <p:cNvPr id="8" name="Picture 7" descr="A picture containing object&#10;&#10;Description automatically generated">
            <a:extLst>
              <a:ext uri="{FF2B5EF4-FFF2-40B4-BE49-F238E27FC236}">
                <a16:creationId xmlns:a16="http://schemas.microsoft.com/office/drawing/2014/main" id="{7DF94098-0A00-4522-8340-6A92008F4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4" y="4672865"/>
            <a:ext cx="2316691" cy="15699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B48C0C-40E9-404E-B257-C044DDFF8B6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510643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509" y="300194"/>
            <a:ext cx="4833303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latin typeface="+mj-lt"/>
              </a:rPr>
              <a:t>It’s Not How Much Money You Make; How Much You Keep : </a:t>
            </a:r>
            <a:r>
              <a:rPr lang="en-US" sz="2800" dirty="0">
                <a:solidFill>
                  <a:srgbClr val="66FFFF"/>
                </a:solidFill>
                <a:latin typeface="+mj-lt"/>
              </a:rPr>
              <a:t>Key Learnings For Happiness 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DABBA7FE-85A8-4E44-9978-F63171879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252" y="701763"/>
            <a:ext cx="1368793" cy="1021329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509" y="1818969"/>
            <a:ext cx="4846342" cy="43380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Understanding Of </a:t>
            </a:r>
            <a:r>
              <a:rPr lang="en-US" sz="2000" dirty="0">
                <a:solidFill>
                  <a:srgbClr val="66FFFF"/>
                </a:solidFill>
              </a:rPr>
              <a:t>Improvisation</a:t>
            </a:r>
            <a:r>
              <a:rPr lang="en-US" sz="2000" dirty="0">
                <a:solidFill>
                  <a:schemeClr val="tx1"/>
                </a:solidFill>
              </a:rPr>
              <a:t> As Well Here And Now</a:t>
            </a:r>
          </a:p>
          <a:p>
            <a:pPr marL="34290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rgbClr val="66FFFF"/>
                </a:solidFill>
              </a:rPr>
              <a:t>Financial Planning </a:t>
            </a:r>
            <a:r>
              <a:rPr lang="en-US" sz="2000" dirty="0">
                <a:solidFill>
                  <a:schemeClr val="tx1"/>
                </a:solidFill>
              </a:rPr>
              <a:t>For </a:t>
            </a:r>
            <a:r>
              <a:rPr lang="en-US" sz="2000" dirty="0">
                <a:solidFill>
                  <a:srgbClr val="66FFFF"/>
                </a:solidFill>
              </a:rPr>
              <a:t>Financial Peace</a:t>
            </a:r>
          </a:p>
          <a:p>
            <a:pPr marL="34290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Why </a:t>
            </a:r>
            <a:r>
              <a:rPr lang="en-US" sz="2000" dirty="0">
                <a:solidFill>
                  <a:srgbClr val="66FFFF"/>
                </a:solidFill>
              </a:rPr>
              <a:t>Women Empowerment </a:t>
            </a:r>
            <a:r>
              <a:rPr lang="en-US" sz="2000" dirty="0">
                <a:solidFill>
                  <a:schemeClr val="tx1"/>
                </a:solidFill>
              </a:rPr>
              <a:t>Is So </a:t>
            </a:r>
            <a:r>
              <a:rPr lang="en-US" sz="2000" dirty="0">
                <a:solidFill>
                  <a:srgbClr val="66FFFF"/>
                </a:solidFill>
              </a:rPr>
              <a:t>Important</a:t>
            </a:r>
            <a:r>
              <a:rPr lang="en-US" sz="2000" dirty="0">
                <a:solidFill>
                  <a:schemeClr val="tx1"/>
                </a:solidFill>
              </a:rPr>
              <a:t> And </a:t>
            </a:r>
            <a:r>
              <a:rPr lang="en-US" sz="2000" dirty="0">
                <a:solidFill>
                  <a:srgbClr val="66FFFF"/>
                </a:solidFill>
              </a:rPr>
              <a:t>Best Ways </a:t>
            </a:r>
            <a:r>
              <a:rPr lang="en-US" sz="2000" dirty="0">
                <a:solidFill>
                  <a:schemeClr val="tx1"/>
                </a:solidFill>
              </a:rPr>
              <a:t>To Do It</a:t>
            </a:r>
          </a:p>
          <a:p>
            <a:pPr marL="34290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How To </a:t>
            </a:r>
            <a:r>
              <a:rPr lang="en-US" sz="2000" dirty="0">
                <a:solidFill>
                  <a:srgbClr val="66FFFF"/>
                </a:solidFill>
              </a:rPr>
              <a:t>Overcome</a:t>
            </a:r>
            <a:r>
              <a:rPr lang="en-US" sz="2000" dirty="0">
                <a:solidFill>
                  <a:schemeClr val="tx1"/>
                </a:solidFill>
              </a:rPr>
              <a:t> From </a:t>
            </a:r>
            <a:r>
              <a:rPr lang="en-US" sz="2000" dirty="0">
                <a:solidFill>
                  <a:srgbClr val="66FFFF"/>
                </a:solidFill>
              </a:rPr>
              <a:t>Overthinking</a:t>
            </a:r>
            <a:r>
              <a:rPr lang="en-US" sz="2000" dirty="0">
                <a:solidFill>
                  <a:schemeClr val="tx1"/>
                </a:solidFill>
              </a:rPr>
              <a:t>?</a:t>
            </a:r>
          </a:p>
          <a:p>
            <a:pPr marL="11430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11430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2332A92-ACD0-4150-8E3C-01A7CF325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020" y="3198952"/>
            <a:ext cx="1781665" cy="1789619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4F8DEFE-EF7F-4450-A3BD-F7192E9D1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2406" y="4844361"/>
            <a:ext cx="2730354" cy="20136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34FE15-D583-4CB2-B0F6-EB076ADE1E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623"/>
          <a:stretch/>
        </p:blipFill>
        <p:spPr>
          <a:xfrm>
            <a:off x="8520457" y="944986"/>
            <a:ext cx="3667871" cy="69580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3EF04A-93B0-411B-B804-28695FCA83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63423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9502" y="305338"/>
            <a:ext cx="4624342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Not Taking Risk Is The Biggest Risk</a:t>
            </a:r>
            <a:r>
              <a:rPr lang="en-US" sz="3000" dirty="0">
                <a:latin typeface="+mj-lt"/>
              </a:rPr>
              <a:t> : </a:t>
            </a:r>
            <a:r>
              <a:rPr lang="en-US" sz="3200" dirty="0">
                <a:solidFill>
                  <a:srgbClr val="66FFFF"/>
                </a:solidFill>
              </a:rPr>
              <a:t>How To Take Calculated Risk?</a:t>
            </a:r>
            <a:br>
              <a:rPr lang="en-US" sz="3200" dirty="0"/>
            </a:br>
            <a:endParaRPr lang="en-US" sz="3000" dirty="0">
              <a:solidFill>
                <a:srgbClr val="66FFFF"/>
              </a:solidFill>
              <a:latin typeface="+mj-lt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B121517B-A0C6-435C-9C7E-0DAD77A4B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28" y="784142"/>
            <a:ext cx="1100358" cy="846759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0631" y="1806887"/>
            <a:ext cx="4558309" cy="42596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143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What Is Risk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/>
              <a:t>Take The RISK Or Loose The Chance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rgbClr val="66FFFF"/>
                </a:solidFill>
              </a:rPr>
              <a:t>Develop Risk Taking Ability </a:t>
            </a:r>
            <a:endParaRPr lang="en-US" dirty="0">
              <a:solidFill>
                <a:schemeClr val="tx1"/>
              </a:solidFill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Most Powerful Guidelines To Understand And </a:t>
            </a:r>
            <a:r>
              <a:rPr lang="en-US" dirty="0">
                <a:solidFill>
                  <a:srgbClr val="66FFFF"/>
                </a:solidFill>
              </a:rPr>
              <a:t>Develop Risk Taking Ability</a:t>
            </a:r>
            <a:endParaRPr lang="en-US" dirty="0">
              <a:solidFill>
                <a:schemeClr val="tx1"/>
              </a:solidFill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You Are The </a:t>
            </a:r>
            <a:r>
              <a:rPr lang="en-US" dirty="0">
                <a:solidFill>
                  <a:srgbClr val="66FFFF"/>
                </a:solidFill>
              </a:rPr>
              <a:t>Salt Of The Earth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dirty="0">
                <a:solidFill>
                  <a:srgbClr val="66FFFF"/>
                </a:solidFill>
              </a:rPr>
              <a:t>Light Of The World</a:t>
            </a:r>
            <a:r>
              <a:rPr lang="en-US" dirty="0">
                <a:solidFill>
                  <a:schemeClr val="tx1"/>
                </a:solidFill>
              </a:rPr>
              <a:t>, You Are </a:t>
            </a:r>
            <a:r>
              <a:rPr lang="en-US" dirty="0">
                <a:solidFill>
                  <a:srgbClr val="66FFFF"/>
                </a:solidFill>
              </a:rPr>
              <a:t>Unique,</a:t>
            </a:r>
            <a:r>
              <a:rPr lang="en-US" dirty="0">
                <a:solidFill>
                  <a:schemeClr val="tx1"/>
                </a:solidFill>
              </a:rPr>
              <a:t> Live This </a:t>
            </a:r>
            <a:r>
              <a:rPr lang="en-US" dirty="0">
                <a:solidFill>
                  <a:srgbClr val="66FFFF"/>
                </a:solidFill>
              </a:rPr>
              <a:t>Uniqueness</a:t>
            </a:r>
          </a:p>
          <a:p>
            <a:pPr marL="1143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768E76-7B45-4D6E-B1AC-C80F27785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015" y="492685"/>
            <a:ext cx="2730354" cy="18169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A4567E-4E77-4156-A8D5-140C6F943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043" y="3198952"/>
            <a:ext cx="1789619" cy="1789619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sky&#10;&#10;Description automatically generated">
            <a:extLst>
              <a:ext uri="{FF2B5EF4-FFF2-40B4-BE49-F238E27FC236}">
                <a16:creationId xmlns:a16="http://schemas.microsoft.com/office/drawing/2014/main" id="{09B48867-F565-484D-9739-91A3ACE57A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070333"/>
            <a:ext cx="2208230" cy="143257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3337C8-E14B-418F-969D-0A9EFF00BE4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384821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026" y="213391"/>
            <a:ext cx="6361754" cy="6715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Our Director/ Trainer : </a:t>
            </a:r>
            <a:r>
              <a:rPr lang="en-US" sz="2800" kern="1200" dirty="0">
                <a:solidFill>
                  <a:srgbClr val="66FFFF"/>
                </a:solidFill>
                <a:latin typeface="+mj-lt"/>
                <a:ea typeface="+mj-ea"/>
                <a:cs typeface="+mj-cs"/>
              </a:rPr>
              <a:t>Saurabh Jain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026" y="981159"/>
            <a:ext cx="6361754" cy="521316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15+ Years Of </a:t>
            </a:r>
            <a:r>
              <a:rPr lang="en-US" sz="1600" b="1" dirty="0">
                <a:solidFill>
                  <a:srgbClr val="66FFFF"/>
                </a:solidFill>
              </a:rPr>
              <a:t>Experience 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66FFFF"/>
                </a:solidFill>
              </a:rPr>
              <a:t>World Record Holder For Longest Nonstop Speech On Personality Development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Soft Skill Trainer And Life Management Coach In Prestigious Institutes Like </a:t>
            </a:r>
            <a:r>
              <a:rPr lang="en-US" sz="1600" b="1" dirty="0">
                <a:solidFill>
                  <a:srgbClr val="66FFFF"/>
                </a:solidFill>
              </a:rPr>
              <a:t>ICAI, ICSI, ICMAI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Given Speech In </a:t>
            </a:r>
            <a:r>
              <a:rPr lang="en-US" sz="1600" b="1" dirty="0">
                <a:solidFill>
                  <a:srgbClr val="66FFFF"/>
                </a:solidFill>
              </a:rPr>
              <a:t>Rajasthan Legislative Assembly</a:t>
            </a:r>
            <a:r>
              <a:rPr lang="en-US" sz="1600" b="1" dirty="0">
                <a:solidFill>
                  <a:schemeClr val="tx1"/>
                </a:solidFill>
              </a:rPr>
              <a:t>,  </a:t>
            </a:r>
            <a:r>
              <a:rPr lang="en-US" sz="1600" b="1" dirty="0">
                <a:solidFill>
                  <a:srgbClr val="66FFFF"/>
                </a:solidFill>
              </a:rPr>
              <a:t>Central Jail- Jaipur</a:t>
            </a:r>
            <a:r>
              <a:rPr lang="en-US" sz="1600" b="1" dirty="0">
                <a:solidFill>
                  <a:schemeClr val="tx1"/>
                </a:solidFill>
              </a:rPr>
              <a:t>, </a:t>
            </a:r>
            <a:r>
              <a:rPr lang="en-US" sz="1600" b="1" dirty="0">
                <a:solidFill>
                  <a:srgbClr val="66FFFF"/>
                </a:solidFill>
              </a:rPr>
              <a:t>Albert Hall </a:t>
            </a:r>
            <a:r>
              <a:rPr lang="en-US" sz="1600" b="1" dirty="0">
                <a:solidFill>
                  <a:schemeClr val="tx1"/>
                </a:solidFill>
              </a:rPr>
              <a:t>and Many Other Prominent Places Of Country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Worked With </a:t>
            </a:r>
            <a:r>
              <a:rPr lang="en-US" sz="1600" b="1" dirty="0">
                <a:solidFill>
                  <a:srgbClr val="66FFFF"/>
                </a:solidFill>
              </a:rPr>
              <a:t>Discovery Channel 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Taken </a:t>
            </a:r>
            <a:r>
              <a:rPr lang="en-US" sz="1600" b="1" dirty="0">
                <a:solidFill>
                  <a:srgbClr val="66FFFF"/>
                </a:solidFill>
              </a:rPr>
              <a:t>1000+ Interviews </a:t>
            </a:r>
            <a:r>
              <a:rPr lang="en-US" sz="1600" b="1" dirty="0">
                <a:solidFill>
                  <a:schemeClr val="tx1"/>
                </a:solidFill>
              </a:rPr>
              <a:t>And Prepared </a:t>
            </a:r>
            <a:r>
              <a:rPr lang="en-US" sz="1600" b="1" dirty="0">
                <a:solidFill>
                  <a:srgbClr val="66FFFF"/>
                </a:solidFill>
              </a:rPr>
              <a:t>1000+ Candidates </a:t>
            </a:r>
            <a:r>
              <a:rPr lang="en-US" sz="1600" b="1" dirty="0">
                <a:solidFill>
                  <a:schemeClr val="tx1"/>
                </a:solidFill>
              </a:rPr>
              <a:t>For Interview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Awarded As </a:t>
            </a:r>
            <a:r>
              <a:rPr lang="en-US" sz="1600" b="1" dirty="0">
                <a:solidFill>
                  <a:srgbClr val="66FFFF"/>
                </a:solidFill>
              </a:rPr>
              <a:t>Personality Development Guru </a:t>
            </a:r>
            <a:r>
              <a:rPr lang="en-US" sz="1600" b="1" dirty="0">
                <a:solidFill>
                  <a:schemeClr val="tx1"/>
                </a:solidFill>
              </a:rPr>
              <a:t>And </a:t>
            </a:r>
            <a:r>
              <a:rPr lang="en-US" sz="1600" b="1" dirty="0">
                <a:solidFill>
                  <a:srgbClr val="66FFFF"/>
                </a:solidFill>
              </a:rPr>
              <a:t>Innovator Of Practical Motivation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1600" b="1" dirty="0">
              <a:solidFill>
                <a:schemeClr val="tx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Trainer For Many </a:t>
            </a:r>
            <a:r>
              <a:rPr lang="en-US" sz="1600" b="1" dirty="0">
                <a:solidFill>
                  <a:srgbClr val="66FFFF"/>
                </a:solidFill>
              </a:rPr>
              <a:t>National</a:t>
            </a:r>
            <a:r>
              <a:rPr lang="en-US" sz="1600" b="1" dirty="0">
                <a:solidFill>
                  <a:schemeClr val="tx1"/>
                </a:solidFill>
              </a:rPr>
              <a:t> And </a:t>
            </a:r>
            <a:r>
              <a:rPr lang="en-US" sz="1600" b="1" dirty="0">
                <a:solidFill>
                  <a:srgbClr val="66FFFF"/>
                </a:solidFill>
              </a:rPr>
              <a:t>Multinational</a:t>
            </a:r>
            <a:r>
              <a:rPr lang="en-US" sz="1600" b="1" dirty="0">
                <a:solidFill>
                  <a:schemeClr val="tx1"/>
                </a:solidFill>
              </a:rPr>
              <a:t> Companies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endParaRPr lang="en-US" sz="700" dirty="0">
              <a:solidFill>
                <a:schemeClr val="tx1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2AC6D7F-F068-4E11-BB06-F601D89BB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newspaper&#10;&#10;Description automatically generated">
            <a:extLst>
              <a:ext uri="{FF2B5EF4-FFF2-40B4-BE49-F238E27FC236}">
                <a16:creationId xmlns:a16="http://schemas.microsoft.com/office/drawing/2014/main" id="{9B4B9149-52F2-44C1-A56F-C8ED08213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2452" y="308672"/>
            <a:ext cx="3628103" cy="459253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F5358D-9AB5-4E18-AFC0-AB115B00EE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47098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296" y="243464"/>
            <a:ext cx="4624342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When You Know Better You Do Better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Power Of Universe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clipart&#10;&#10;Description automatically generated">
            <a:extLst>
              <a:ext uri="{FF2B5EF4-FFF2-40B4-BE49-F238E27FC236}">
                <a16:creationId xmlns:a16="http://schemas.microsoft.com/office/drawing/2014/main" id="{0953B972-F51F-4EAB-A232-2C2A65B86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253" y="818849"/>
            <a:ext cx="1368792" cy="773664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296" y="1690730"/>
            <a:ext cx="4558309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143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Parents Make Their Kids </a:t>
            </a:r>
            <a:r>
              <a:rPr lang="en-US" dirty="0">
                <a:solidFill>
                  <a:srgbClr val="66FFFF"/>
                </a:solidFill>
              </a:rPr>
              <a:t>Overweight?</a:t>
            </a:r>
          </a:p>
          <a:p>
            <a:pPr marL="11430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Clear</a:t>
            </a:r>
            <a:r>
              <a:rPr lang="en-US" dirty="0">
                <a:solidFill>
                  <a:schemeClr val="tx1"/>
                </a:solidFill>
              </a:rPr>
              <a:t> Or </a:t>
            </a:r>
            <a:r>
              <a:rPr lang="en-US" dirty="0">
                <a:solidFill>
                  <a:srgbClr val="66FFFF"/>
                </a:solidFill>
              </a:rPr>
              <a:t>Smart</a:t>
            </a:r>
            <a:r>
              <a:rPr lang="en-US" dirty="0">
                <a:solidFill>
                  <a:schemeClr val="tx1"/>
                </a:solidFill>
              </a:rPr>
              <a:t> Goals for life?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linedrawing&#10;&#10;Description automatically generated">
            <a:extLst>
              <a:ext uri="{FF2B5EF4-FFF2-40B4-BE49-F238E27FC236}">
                <a16:creationId xmlns:a16="http://schemas.microsoft.com/office/drawing/2014/main" id="{CD5ADE8C-C2D0-4CD2-8EC2-7ABEFBA39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60"/>
          <a:stretch/>
        </p:blipFill>
        <p:spPr>
          <a:xfrm>
            <a:off x="9041015" y="752369"/>
            <a:ext cx="2730354" cy="12975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75F826-4651-4886-8017-0BC09CA3FA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13" t="9375" r="6119" b="23286"/>
          <a:stretch/>
        </p:blipFill>
        <p:spPr>
          <a:xfrm>
            <a:off x="6315043" y="3697106"/>
            <a:ext cx="1789619" cy="793310"/>
          </a:xfrm>
          <a:prstGeom prst="rect">
            <a:avLst/>
          </a:pr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102789-86B8-4F0B-A565-094723E496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234565"/>
            <a:ext cx="2208230" cy="110411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F1C3141-C467-4CF0-9A97-647593E3C9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48842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991AD47-9C99-472F-BDAA-21B183F33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15">
            <a:extLst>
              <a:ext uri="{FF2B5EF4-FFF2-40B4-BE49-F238E27FC236}">
                <a16:creationId xmlns:a16="http://schemas.microsoft.com/office/drawing/2014/main" id="{9E706731-3860-4E73-9335-A870F674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 11">
            <a:extLst>
              <a:ext uri="{FF2B5EF4-FFF2-40B4-BE49-F238E27FC236}">
                <a16:creationId xmlns:a16="http://schemas.microsoft.com/office/drawing/2014/main" id="{CD2ED21F-DC95-4AD1-8327-D561F5FCA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3413" y="143453"/>
            <a:ext cx="5725884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People Are Rewarded In Public For What They Practice For Years In Private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Journey Toward Perfection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732" y="1707213"/>
            <a:ext cx="5707565" cy="5007334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What </a:t>
            </a:r>
            <a:r>
              <a:rPr lang="en-US" sz="2000" dirty="0">
                <a:solidFill>
                  <a:srgbClr val="66FFFF"/>
                </a:solidFill>
              </a:rPr>
              <a:t>Makes Man Perfect</a:t>
            </a:r>
            <a:r>
              <a:rPr lang="en-US" sz="2000" dirty="0">
                <a:solidFill>
                  <a:schemeClr val="tx1"/>
                </a:solidFill>
              </a:rPr>
              <a:t>? </a:t>
            </a:r>
            <a:r>
              <a:rPr lang="en-US" sz="2000" dirty="0">
                <a:solidFill>
                  <a:srgbClr val="66FFFF"/>
                </a:solidFill>
              </a:rPr>
              <a:t>Perfect Practice </a:t>
            </a:r>
            <a:r>
              <a:rPr lang="en-US" sz="2000" dirty="0">
                <a:solidFill>
                  <a:schemeClr val="tx1"/>
                </a:solidFill>
              </a:rPr>
              <a:t>But How? 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FFFF"/>
                </a:solidFill>
              </a:rPr>
              <a:t>Process</a:t>
            </a:r>
            <a:r>
              <a:rPr lang="en-US" sz="2000" dirty="0">
                <a:solidFill>
                  <a:schemeClr val="tx1"/>
                </a:solidFill>
              </a:rPr>
              <a:t> Of </a:t>
            </a:r>
            <a:r>
              <a:rPr lang="en-US" sz="2000" dirty="0">
                <a:solidFill>
                  <a:srgbClr val="66FFFF"/>
                </a:solidFill>
              </a:rPr>
              <a:t>Perfect Practice </a:t>
            </a:r>
            <a:r>
              <a:rPr lang="en-US" sz="2000" dirty="0">
                <a:solidFill>
                  <a:schemeClr val="tx1"/>
                </a:solidFill>
              </a:rPr>
              <a:t>And How To Do It? 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Why People </a:t>
            </a:r>
            <a:r>
              <a:rPr lang="en-US" sz="2000" dirty="0">
                <a:solidFill>
                  <a:srgbClr val="66FFFF"/>
                </a:solidFill>
              </a:rPr>
              <a:t>Quit From Practice</a:t>
            </a:r>
            <a:r>
              <a:rPr lang="en-US" sz="2000" dirty="0">
                <a:solidFill>
                  <a:schemeClr val="tx1"/>
                </a:solidFill>
              </a:rPr>
              <a:t>, How To </a:t>
            </a:r>
            <a:r>
              <a:rPr lang="en-US" sz="2000" dirty="0">
                <a:solidFill>
                  <a:srgbClr val="66FFFF"/>
                </a:solidFill>
              </a:rPr>
              <a:t>Stay Tuned 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How To </a:t>
            </a:r>
            <a:r>
              <a:rPr lang="en-US" sz="2000" dirty="0">
                <a:solidFill>
                  <a:srgbClr val="66FFFF"/>
                </a:solidFill>
              </a:rPr>
              <a:t>Focus</a:t>
            </a:r>
            <a:r>
              <a:rPr lang="en-US" sz="2000" dirty="0">
                <a:solidFill>
                  <a:schemeClr val="tx1"/>
                </a:solidFill>
              </a:rPr>
              <a:t> On Your </a:t>
            </a:r>
            <a:r>
              <a:rPr lang="en-US" sz="2000" dirty="0">
                <a:solidFill>
                  <a:srgbClr val="66FFFF"/>
                </a:solidFill>
              </a:rPr>
              <a:t>Goals?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25A10D-2215-44E4-84D7-4E69A45D2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0101" y="321732"/>
            <a:ext cx="3433962" cy="1811443"/>
          </a:xfrm>
          <a:prstGeom prst="rect">
            <a:avLst/>
          </a:prstGeom>
        </p:spPr>
      </p:pic>
      <p:pic>
        <p:nvPicPr>
          <p:cNvPr id="11" name="Picture 10" descr="A cat that is looking at the camera&#10;&#10;Description automatically generated">
            <a:extLst>
              <a:ext uri="{FF2B5EF4-FFF2-40B4-BE49-F238E27FC236}">
                <a16:creationId xmlns:a16="http://schemas.microsoft.com/office/drawing/2014/main" id="{EFCE6426-8DCC-46AD-BDE2-164832813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2525" y="2464477"/>
            <a:ext cx="3097743" cy="1734736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1ED5264-EA61-42A3-9D19-B83C2AB3D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4" y="4589065"/>
            <a:ext cx="2316691" cy="17375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2D81617-2062-4690-99F2-0AFACEC9A7A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45535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130" y="148350"/>
            <a:ext cx="5219431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Practice Like You Have Never Won, Perform Like You Have Never Lost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Do It And Do It Now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314" y="1759974"/>
            <a:ext cx="5338099" cy="429369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Key Success Factor Of Japan, </a:t>
            </a:r>
            <a:r>
              <a:rPr lang="en-US" dirty="0">
                <a:solidFill>
                  <a:srgbClr val="66FFFF"/>
                </a:solidFill>
              </a:rPr>
              <a:t>Kaizen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Law Of </a:t>
            </a:r>
            <a:r>
              <a:rPr lang="en-US" dirty="0">
                <a:solidFill>
                  <a:srgbClr val="66FFFF"/>
                </a:solidFill>
              </a:rPr>
              <a:t>Paying The Price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There Are </a:t>
            </a:r>
            <a:r>
              <a:rPr lang="en-US" dirty="0">
                <a:solidFill>
                  <a:srgbClr val="66FFFF"/>
                </a:solidFill>
              </a:rPr>
              <a:t>Four Type Of People</a:t>
            </a:r>
            <a:r>
              <a:rPr lang="en-US" dirty="0">
                <a:solidFill>
                  <a:schemeClr val="tx1"/>
                </a:solidFill>
              </a:rPr>
              <a:t>, Check Who Are You? 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Nothing To Prove, Everything To Improve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erson standing in a room&#10;&#10;Description automatically generated">
            <a:extLst>
              <a:ext uri="{FF2B5EF4-FFF2-40B4-BE49-F238E27FC236}">
                <a16:creationId xmlns:a16="http://schemas.microsoft.com/office/drawing/2014/main" id="{6F571C4E-DBAE-47A3-8933-1F2E7F781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366" y="3677072"/>
            <a:ext cx="1741359" cy="1158795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77E7647A-5601-43F2-953E-C0F5AA3C7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774" y="509356"/>
            <a:ext cx="3028386" cy="1929114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89D96F-691F-4DBF-B70F-F0FB543F90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534"/>
          <a:stretch/>
        </p:blipFill>
        <p:spPr>
          <a:xfrm>
            <a:off x="9582150" y="5089930"/>
            <a:ext cx="2407535" cy="136078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056E28-B6E3-4C98-B86A-4C8E7DE2754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075325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143" y="315224"/>
            <a:ext cx="5289352" cy="140542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600" dirty="0">
                <a:latin typeface="+mj-lt"/>
              </a:rPr>
              <a:t>Patience Is Not About Waiting But The Ability To Keep Good Attitude While Waiting : </a:t>
            </a:r>
            <a:r>
              <a:rPr lang="en-US" sz="2600" dirty="0">
                <a:solidFill>
                  <a:srgbClr val="66FFFF"/>
                </a:solidFill>
                <a:latin typeface="+mj-lt"/>
              </a:rPr>
              <a:t>Patience Is The Key, Let’s Understand Facts  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143" y="1854419"/>
            <a:ext cx="5289352" cy="428090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If You Want Good Fruits, You Must Create Good Roots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rgbClr val="66FFFF"/>
                </a:solidFill>
              </a:rPr>
              <a:t>Patience</a:t>
            </a:r>
            <a:r>
              <a:rPr lang="en-US" dirty="0">
                <a:solidFill>
                  <a:schemeClr val="tx1"/>
                </a:solidFill>
              </a:rPr>
              <a:t> Is The </a:t>
            </a:r>
            <a:r>
              <a:rPr lang="en-US" dirty="0">
                <a:solidFill>
                  <a:srgbClr val="66FFFF"/>
                </a:solidFill>
              </a:rPr>
              <a:t>Key To Success </a:t>
            </a:r>
            <a:r>
              <a:rPr lang="en-US" dirty="0">
                <a:solidFill>
                  <a:schemeClr val="tx1"/>
                </a:solidFill>
              </a:rPr>
              <a:t>But Do You Really Know </a:t>
            </a:r>
            <a:r>
              <a:rPr lang="en-US" dirty="0">
                <a:solidFill>
                  <a:srgbClr val="66FFFF"/>
                </a:solidFill>
              </a:rPr>
              <a:t>What Is Patience</a:t>
            </a:r>
            <a:r>
              <a:rPr lang="en-US" dirty="0">
                <a:solidFill>
                  <a:schemeClr val="tx1"/>
                </a:solidFill>
              </a:rPr>
              <a:t>? Patience Is Not About Waiting 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What Is </a:t>
            </a:r>
            <a:r>
              <a:rPr lang="en-US" dirty="0">
                <a:solidFill>
                  <a:srgbClr val="66FFFF"/>
                </a:solidFill>
              </a:rPr>
              <a:t>8</a:t>
            </a:r>
            <a:r>
              <a:rPr lang="en-US" baseline="30000" dirty="0">
                <a:solidFill>
                  <a:srgbClr val="66FFFF"/>
                </a:solidFill>
              </a:rPr>
              <a:t>th</a:t>
            </a:r>
            <a:r>
              <a:rPr lang="en-US" dirty="0">
                <a:solidFill>
                  <a:srgbClr val="66FFFF"/>
                </a:solidFill>
              </a:rPr>
              <a:t> Wonder </a:t>
            </a:r>
            <a:r>
              <a:rPr lang="en-US" dirty="0">
                <a:solidFill>
                  <a:schemeClr val="tx1"/>
                </a:solidFill>
              </a:rPr>
              <a:t>And How It Work? 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Things Which </a:t>
            </a:r>
            <a:r>
              <a:rPr lang="en-US" dirty="0">
                <a:solidFill>
                  <a:srgbClr val="66FFFF"/>
                </a:solidFill>
              </a:rPr>
              <a:t>Converts</a:t>
            </a:r>
            <a:r>
              <a:rPr lang="en-US" dirty="0">
                <a:solidFill>
                  <a:schemeClr val="tx1"/>
                </a:solidFill>
              </a:rPr>
              <a:t> Your </a:t>
            </a:r>
            <a:r>
              <a:rPr lang="en-US">
                <a:solidFill>
                  <a:srgbClr val="66FFFF"/>
                </a:solidFill>
              </a:rPr>
              <a:t>Weaknesses</a:t>
            </a:r>
            <a:r>
              <a:rPr lang="en-US">
                <a:solidFill>
                  <a:schemeClr val="tx1"/>
                </a:solidFill>
              </a:rPr>
              <a:t> Into </a:t>
            </a:r>
            <a:r>
              <a:rPr lang="en-US" dirty="0">
                <a:solidFill>
                  <a:srgbClr val="66FFFF"/>
                </a:solidFill>
              </a:rPr>
              <a:t>Strengths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Social Recognition </a:t>
            </a:r>
            <a:r>
              <a:rPr lang="en-US" dirty="0">
                <a:solidFill>
                  <a:schemeClr val="tx1"/>
                </a:solidFill>
              </a:rPr>
              <a:t>Or </a:t>
            </a:r>
            <a:r>
              <a:rPr lang="en-US" dirty="0">
                <a:solidFill>
                  <a:srgbClr val="66FFFF"/>
                </a:solidFill>
              </a:rPr>
              <a:t>Professional Recognition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What </a:t>
            </a:r>
            <a:r>
              <a:rPr lang="en-US" dirty="0">
                <a:solidFill>
                  <a:srgbClr val="66FFFF"/>
                </a:solidFill>
              </a:rPr>
              <a:t>Taste</a:t>
            </a:r>
            <a:r>
              <a:rPr lang="en-US" dirty="0">
                <a:solidFill>
                  <a:schemeClr val="tx1"/>
                </a:solidFill>
              </a:rPr>
              <a:t> Do You </a:t>
            </a:r>
            <a:r>
              <a:rPr lang="en-US" dirty="0">
                <a:solidFill>
                  <a:srgbClr val="66FFFF"/>
                </a:solidFill>
              </a:rPr>
              <a:t>Leave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dirty="0">
                <a:solidFill>
                  <a:srgbClr val="66FFFF"/>
                </a:solidFill>
              </a:rPr>
              <a:t>Others Mouth</a:t>
            </a:r>
            <a:r>
              <a:rPr lang="en-US" dirty="0">
                <a:solidFill>
                  <a:schemeClr val="tx1"/>
                </a:solidFill>
              </a:rPr>
              <a:t>? </a:t>
            </a: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F202EA-376B-4D02-B453-DE3134628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1015" y="550316"/>
            <a:ext cx="2730354" cy="1701664"/>
          </a:xfrm>
          <a:prstGeom prst="rect">
            <a:avLst/>
          </a:prstGeom>
        </p:spPr>
      </p:pic>
      <p:pic>
        <p:nvPicPr>
          <p:cNvPr id="14" name="Picture 13" descr="A close up of a shirt&#10;&#10;Description automatically generated">
            <a:extLst>
              <a:ext uri="{FF2B5EF4-FFF2-40B4-BE49-F238E27FC236}">
                <a16:creationId xmlns:a16="http://schemas.microsoft.com/office/drawing/2014/main" id="{EEFD2163-ECEC-4E1F-87DB-02CFB0630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482" y="3198952"/>
            <a:ext cx="1504740" cy="1789619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sky, outdoor, yellow&#10;&#10;Description automatically generated">
            <a:extLst>
              <a:ext uri="{FF2B5EF4-FFF2-40B4-BE49-F238E27FC236}">
                <a16:creationId xmlns:a16="http://schemas.microsoft.com/office/drawing/2014/main" id="{E4E309EA-3EEC-430C-A87C-CB185AEF2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676" y="855406"/>
            <a:ext cx="1415846" cy="7079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350679-42D6-47A4-B105-B06B7D7BFD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3434"/>
          <a:stretch/>
        </p:blipFill>
        <p:spPr>
          <a:xfrm>
            <a:off x="9761041" y="4688699"/>
            <a:ext cx="2098819" cy="202673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14D3CD-4BB2-460F-8A47-B354FD60E1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482924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01" y="197111"/>
            <a:ext cx="5354638" cy="142460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500" dirty="0">
                <a:latin typeface="+mj-lt"/>
              </a:rPr>
              <a:t>No Response Is A Response And It’s A Powerful One : </a:t>
            </a:r>
            <a:r>
              <a:rPr lang="en-US" sz="2300" dirty="0">
                <a:solidFill>
                  <a:srgbClr val="66FFFF"/>
                </a:solidFill>
                <a:latin typeface="+mj-lt"/>
              </a:rPr>
              <a:t>Take Your Communication Skills To The Next Level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882" y="1685918"/>
            <a:ext cx="5359995" cy="44985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Unveil Secrets Of Effective Communicators, Do You Want To </a:t>
            </a:r>
            <a:r>
              <a:rPr lang="en-US" sz="1900" dirty="0">
                <a:solidFill>
                  <a:srgbClr val="66FFFF"/>
                </a:solidFill>
              </a:rPr>
              <a:t>Become An Effective Communicator</a:t>
            </a:r>
            <a:r>
              <a:rPr lang="en-US" sz="1900" dirty="0">
                <a:solidFill>
                  <a:schemeClr val="tx1"/>
                </a:solidFill>
              </a:rPr>
              <a:t>? 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66FFFF"/>
                </a:solidFill>
              </a:rPr>
              <a:t>Why Communication </a:t>
            </a:r>
            <a:r>
              <a:rPr lang="en-US" sz="1900" dirty="0">
                <a:solidFill>
                  <a:schemeClr val="tx1"/>
                </a:solidFill>
              </a:rPr>
              <a:t>Is Most Important Part Of Our Personality?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How To </a:t>
            </a:r>
            <a:r>
              <a:rPr lang="en-US" sz="1900" dirty="0">
                <a:solidFill>
                  <a:srgbClr val="66FFFF"/>
                </a:solidFill>
              </a:rPr>
              <a:t>Convert Your Network </a:t>
            </a:r>
            <a:r>
              <a:rPr lang="en-US" sz="1900" dirty="0">
                <a:solidFill>
                  <a:schemeClr val="tx1"/>
                </a:solidFill>
              </a:rPr>
              <a:t>Into </a:t>
            </a:r>
            <a:r>
              <a:rPr lang="en-US" sz="1900" dirty="0">
                <a:solidFill>
                  <a:srgbClr val="66FFFF"/>
                </a:solidFill>
              </a:rPr>
              <a:t>Connection</a:t>
            </a:r>
            <a:r>
              <a:rPr lang="en-US" sz="1900" dirty="0">
                <a:solidFill>
                  <a:schemeClr val="tx1"/>
                </a:solidFill>
              </a:rPr>
              <a:t>? 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66FFFF"/>
                </a:solidFill>
              </a:rPr>
              <a:t>Relationship Building Skills, </a:t>
            </a:r>
            <a:r>
              <a:rPr lang="en-US" sz="1900" dirty="0">
                <a:solidFill>
                  <a:schemeClr val="tx1"/>
                </a:solidFill>
              </a:rPr>
              <a:t>How To Build Strong And Long-term Relations? 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66FFFF"/>
                </a:solidFill>
              </a:rPr>
              <a:t>Relationship IS Key To Success Not Networking</a:t>
            </a:r>
          </a:p>
          <a:p>
            <a:pPr marL="171450" lvl="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close up of an animal&#10;&#10;Description automatically generated">
            <a:extLst>
              <a:ext uri="{FF2B5EF4-FFF2-40B4-BE49-F238E27FC236}">
                <a16:creationId xmlns:a16="http://schemas.microsoft.com/office/drawing/2014/main" id="{D7041973-736B-4CB7-B8B3-76A74619C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252" y="770175"/>
            <a:ext cx="1376117" cy="915743"/>
          </a:xfrm>
          <a:prstGeom prst="rect">
            <a:avLst/>
          </a:prstGeom>
        </p:spPr>
      </p:pic>
      <p:pic>
        <p:nvPicPr>
          <p:cNvPr id="8" name="Picture 7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393674B5-EA8B-455E-A6CF-DCFCA33F8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043" y="3324669"/>
            <a:ext cx="1789619" cy="1538184"/>
          </a:xfrm>
          <a:prstGeom prst="rect">
            <a:avLst/>
          </a:prstGeom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917398-20CA-4896-8237-E25D4B5CB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581" y="4862853"/>
            <a:ext cx="2504537" cy="1872141"/>
          </a:xfrm>
          <a:prstGeom prst="rect">
            <a:avLst/>
          </a:prstGeom>
        </p:spPr>
      </p:pic>
      <p:pic>
        <p:nvPicPr>
          <p:cNvPr id="19" name="Picture 18" descr="A group of people in a room&#10;&#10;Description automatically generated">
            <a:extLst>
              <a:ext uri="{FF2B5EF4-FFF2-40B4-BE49-F238E27FC236}">
                <a16:creationId xmlns:a16="http://schemas.microsoft.com/office/drawing/2014/main" id="{CE34FC74-0B04-418E-A36A-F3E32FBB0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5827" y="7656"/>
            <a:ext cx="2693050" cy="26930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EC1A8F-17F9-465E-8262-58141927163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772906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840" y="226250"/>
            <a:ext cx="5277333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What Is Behind Your Eyes Hold More Power Than What Is In front Of Them : 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Perception Management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840" y="1769309"/>
            <a:ext cx="5277333" cy="43758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Necessity</a:t>
            </a:r>
            <a:r>
              <a:rPr lang="en-US" dirty="0">
                <a:solidFill>
                  <a:schemeClr val="tx1"/>
                </a:solidFill>
              </a:rPr>
              <a:t> Is the </a:t>
            </a:r>
            <a:r>
              <a:rPr lang="en-US" dirty="0">
                <a:solidFill>
                  <a:srgbClr val="66FFFF"/>
                </a:solidFill>
              </a:rPr>
              <a:t>Mother of Invention</a:t>
            </a:r>
            <a:r>
              <a:rPr lang="en-US" dirty="0">
                <a:solidFill>
                  <a:schemeClr val="tx1"/>
                </a:solidFill>
              </a:rPr>
              <a:t>, Need Is More Important Than Want and It Leads to Results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</a:t>
            </a:r>
            <a:r>
              <a:rPr lang="en-US" dirty="0">
                <a:solidFill>
                  <a:srgbClr val="66FFFF"/>
                </a:solidFill>
              </a:rPr>
              <a:t>Convert Argument </a:t>
            </a:r>
            <a:r>
              <a:rPr lang="en-US" dirty="0">
                <a:solidFill>
                  <a:schemeClr val="tx1"/>
                </a:solidFill>
              </a:rPr>
              <a:t>into </a:t>
            </a:r>
            <a:r>
              <a:rPr lang="en-US" dirty="0">
                <a:solidFill>
                  <a:srgbClr val="66FFFF"/>
                </a:solidFill>
              </a:rPr>
              <a:t>Discussion 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Perception Management </a:t>
            </a:r>
            <a:r>
              <a:rPr lang="en-US" dirty="0">
                <a:solidFill>
                  <a:schemeClr val="tx1"/>
                </a:solidFill>
              </a:rPr>
              <a:t>Skills and </a:t>
            </a:r>
            <a:r>
              <a:rPr lang="en-US" dirty="0">
                <a:solidFill>
                  <a:srgbClr val="66FFFF"/>
                </a:solidFill>
              </a:rPr>
              <a:t>How to Build Perception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giraffe standing next to a body of water&#10;&#10;Description automatically generated">
            <a:extLst>
              <a:ext uri="{FF2B5EF4-FFF2-40B4-BE49-F238E27FC236}">
                <a16:creationId xmlns:a16="http://schemas.microsoft.com/office/drawing/2014/main" id="{2BE407CC-3618-4FA3-9F5B-87D4F0478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366" y="3698739"/>
            <a:ext cx="1741359" cy="1115461"/>
          </a:xfrm>
          <a:prstGeom prst="rect">
            <a:avLst/>
          </a:pr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object&#10;&#10;Description automatically generated">
            <a:extLst>
              <a:ext uri="{FF2B5EF4-FFF2-40B4-BE49-F238E27FC236}">
                <a16:creationId xmlns:a16="http://schemas.microsoft.com/office/drawing/2014/main" id="{1DA5DC16-B75F-4EF5-85D8-14276206D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774" y="516186"/>
            <a:ext cx="3028386" cy="1915454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5410A0-F296-430C-9586-8A14E3EC1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150" y="5268751"/>
            <a:ext cx="2407535" cy="100313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C584B8-B38F-4FFA-8F54-C18D3CA94F6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884384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015" y="263844"/>
            <a:ext cx="5046480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Effective Communication is Bridge Between Confusion and Clarity –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Be An Effective Communicator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956" y="1838157"/>
            <a:ext cx="5102540" cy="431326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Power Of </a:t>
            </a:r>
            <a:r>
              <a:rPr lang="en-US" dirty="0">
                <a:solidFill>
                  <a:srgbClr val="66FFFF"/>
                </a:solidFill>
              </a:rPr>
              <a:t>Active Listening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Power Of </a:t>
            </a:r>
            <a:r>
              <a:rPr lang="en-US" dirty="0">
                <a:solidFill>
                  <a:srgbClr val="66FFFF"/>
                </a:solidFill>
              </a:rPr>
              <a:t>Body Language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Power Of </a:t>
            </a:r>
            <a:r>
              <a:rPr lang="en-US" dirty="0">
                <a:solidFill>
                  <a:srgbClr val="66FFFF"/>
                </a:solidFill>
              </a:rPr>
              <a:t>Smile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Power Of </a:t>
            </a:r>
            <a:r>
              <a:rPr lang="en-US" dirty="0">
                <a:solidFill>
                  <a:srgbClr val="66FFFF"/>
                </a:solidFill>
              </a:rPr>
              <a:t>Observation Skills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Power Of </a:t>
            </a:r>
            <a:r>
              <a:rPr lang="en-US" dirty="0">
                <a:solidFill>
                  <a:srgbClr val="66FFFF"/>
                </a:solidFill>
              </a:rPr>
              <a:t>Hand Shake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Power Of </a:t>
            </a:r>
            <a:r>
              <a:rPr lang="en-US" dirty="0">
                <a:solidFill>
                  <a:srgbClr val="66FFFF"/>
                </a:solidFill>
              </a:rPr>
              <a:t>Eye Contact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AAF8B364-814C-4642-97C8-5EF89D4CB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053" y="652272"/>
            <a:ext cx="1025749" cy="1151549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a person&#10;&#10;Description automatically generated">
            <a:extLst>
              <a:ext uri="{FF2B5EF4-FFF2-40B4-BE49-F238E27FC236}">
                <a16:creationId xmlns:a16="http://schemas.microsoft.com/office/drawing/2014/main" id="{8AF70F70-4B92-4679-A7F1-4691B4F50C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216"/>
          <a:stretch/>
        </p:blipFill>
        <p:spPr>
          <a:xfrm>
            <a:off x="6278494" y="3281572"/>
            <a:ext cx="1897804" cy="16404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192313-7B5E-4EE5-8C93-1587AEE47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6044" y="206395"/>
            <a:ext cx="3378355" cy="21874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6BC28E-BEE7-421A-AFE7-93C4A58A9E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2400" y="5043947"/>
            <a:ext cx="2870816" cy="160765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1929548-1F2C-47C5-8298-3C5F12C0319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00038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200" y="226303"/>
            <a:ext cx="5311684" cy="148451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latin typeface="+mj-lt"/>
              </a:rPr>
              <a:t>When You Speak You Just Don’t Deliver Words, Convey Your Thoughts : </a:t>
            </a:r>
            <a:r>
              <a:rPr lang="en-US" sz="2800" dirty="0">
                <a:solidFill>
                  <a:srgbClr val="66FFFF"/>
                </a:solidFill>
                <a:latin typeface="+mj-lt"/>
              </a:rPr>
              <a:t>Communication Is The Key To Success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95884D-1DC9-499D-92BF-404001D3C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082" y="690027"/>
            <a:ext cx="1380442" cy="1020786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200" y="1828800"/>
            <a:ext cx="5312295" cy="432619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Fake It Till You Make It </a:t>
            </a:r>
            <a:r>
              <a:rPr lang="en-US" dirty="0">
                <a:solidFill>
                  <a:schemeClr val="tx1"/>
                </a:solidFill>
              </a:rPr>
              <a:t>– Powerful Tool For Effective Communication 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Power Of </a:t>
            </a:r>
            <a:r>
              <a:rPr lang="en-US" dirty="0">
                <a:solidFill>
                  <a:srgbClr val="66FFFF"/>
                </a:solidFill>
              </a:rPr>
              <a:t>Match The Mood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It’s Not </a:t>
            </a:r>
            <a:r>
              <a:rPr lang="en-US" dirty="0">
                <a:solidFill>
                  <a:srgbClr val="66FFFF"/>
                </a:solidFill>
              </a:rPr>
              <a:t>Sympathy</a:t>
            </a:r>
            <a:r>
              <a:rPr lang="en-US" dirty="0">
                <a:solidFill>
                  <a:schemeClr val="tx1"/>
                </a:solidFill>
              </a:rPr>
              <a:t>, It’s </a:t>
            </a:r>
            <a:r>
              <a:rPr lang="en-US" dirty="0">
                <a:solidFill>
                  <a:srgbClr val="66FFFF"/>
                </a:solidFill>
              </a:rPr>
              <a:t>Empathy</a:t>
            </a:r>
            <a:r>
              <a:rPr lang="en-US" dirty="0">
                <a:solidFill>
                  <a:schemeClr val="tx1"/>
                </a:solidFill>
              </a:rPr>
              <a:t> Which Works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Power Of </a:t>
            </a:r>
            <a:r>
              <a:rPr lang="en-US" dirty="0">
                <a:solidFill>
                  <a:srgbClr val="66FFFF"/>
                </a:solidFill>
              </a:rPr>
              <a:t>Word Detective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Verbal Communication – Power Of Positive Words – </a:t>
            </a:r>
            <a:r>
              <a:rPr lang="en-US" dirty="0">
                <a:solidFill>
                  <a:srgbClr val="66FFFF"/>
                </a:solidFill>
              </a:rPr>
              <a:t>Change The Words, Change The World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ax&#10;&#10;Description automatically generated">
            <a:extLst>
              <a:ext uri="{FF2B5EF4-FFF2-40B4-BE49-F238E27FC236}">
                <a16:creationId xmlns:a16="http://schemas.microsoft.com/office/drawing/2014/main" id="{230F3728-5581-461E-B13F-9877DD44B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0110" y="449875"/>
            <a:ext cx="3394238" cy="1768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388B66-E262-4ACB-87DA-2D2C10D67A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597"/>
          <a:stretch/>
        </p:blipFill>
        <p:spPr>
          <a:xfrm>
            <a:off x="6194323" y="3367482"/>
            <a:ext cx="2084301" cy="1490636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34DD6A99-0C15-46A1-8E78-80018D8EA0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9135" y="5149722"/>
            <a:ext cx="2672065" cy="1258403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22CCCC-554A-42E6-8CE6-AD0F23ED83E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98861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393" y="248455"/>
            <a:ext cx="5063509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Communication Works For Those Who Work At It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Art Of Negotiation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272C82-8AFD-4BCF-AE3D-4BD58645D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28" y="857052"/>
            <a:ext cx="1100358" cy="700939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392" y="1818479"/>
            <a:ext cx="5066219" cy="429669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What</a:t>
            </a:r>
            <a:r>
              <a:rPr lang="en-US" dirty="0">
                <a:solidFill>
                  <a:schemeClr val="tx1"/>
                </a:solidFill>
              </a:rPr>
              <a:t> To Speak, </a:t>
            </a:r>
            <a:r>
              <a:rPr lang="en-US" dirty="0">
                <a:solidFill>
                  <a:srgbClr val="66FFFF"/>
                </a:solidFill>
              </a:rPr>
              <a:t>When</a:t>
            </a:r>
            <a:r>
              <a:rPr lang="en-US" dirty="0">
                <a:solidFill>
                  <a:schemeClr val="tx1"/>
                </a:solidFill>
              </a:rPr>
              <a:t> To Speak, </a:t>
            </a:r>
            <a:r>
              <a:rPr lang="en-US" dirty="0">
                <a:solidFill>
                  <a:srgbClr val="66FFFF"/>
                </a:solidFill>
              </a:rPr>
              <a:t>How</a:t>
            </a:r>
            <a:r>
              <a:rPr lang="en-US" dirty="0">
                <a:solidFill>
                  <a:schemeClr val="tx1"/>
                </a:solidFill>
              </a:rPr>
              <a:t> To Speak And </a:t>
            </a:r>
            <a:r>
              <a:rPr lang="en-US" dirty="0">
                <a:solidFill>
                  <a:srgbClr val="66FFFF"/>
                </a:solidFill>
              </a:rPr>
              <a:t>How Much </a:t>
            </a:r>
            <a:r>
              <a:rPr lang="en-US" dirty="0">
                <a:solidFill>
                  <a:schemeClr val="tx1"/>
                </a:solidFill>
              </a:rPr>
              <a:t>To Speak?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Avoid </a:t>
            </a:r>
            <a:r>
              <a:rPr lang="en-US" dirty="0">
                <a:solidFill>
                  <a:srgbClr val="66FFFF"/>
                </a:solidFill>
              </a:rPr>
              <a:t>Waffle Words </a:t>
            </a:r>
            <a:r>
              <a:rPr lang="en-US" dirty="0">
                <a:solidFill>
                  <a:schemeClr val="tx1"/>
                </a:solidFill>
              </a:rPr>
              <a:t>In Your Communication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Art Of Negotiation </a:t>
            </a:r>
            <a:r>
              <a:rPr lang="en-US" dirty="0">
                <a:solidFill>
                  <a:schemeClr val="tx1"/>
                </a:solidFill>
              </a:rPr>
              <a:t>– Must Know That </a:t>
            </a:r>
            <a:r>
              <a:rPr lang="en-US" dirty="0">
                <a:solidFill>
                  <a:srgbClr val="66FFFF"/>
                </a:solidFill>
              </a:rPr>
              <a:t> 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Do's And Don'ts </a:t>
            </a:r>
            <a:r>
              <a:rPr lang="en-US" dirty="0">
                <a:solidFill>
                  <a:schemeClr val="tx1"/>
                </a:solidFill>
              </a:rPr>
              <a:t>About </a:t>
            </a:r>
            <a:r>
              <a:rPr lang="en-US" dirty="0">
                <a:solidFill>
                  <a:srgbClr val="66FFFF"/>
                </a:solidFill>
              </a:rPr>
              <a:t>Social Media Messaging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Phone Etiquettes</a:t>
            </a:r>
            <a:r>
              <a:rPr lang="en-US" dirty="0">
                <a:solidFill>
                  <a:schemeClr val="tx1"/>
                </a:solidFill>
              </a:rPr>
              <a:t> - Power Of Phone Etiquettes - </a:t>
            </a:r>
            <a:r>
              <a:rPr lang="en-US" dirty="0">
                <a:solidFill>
                  <a:srgbClr val="66FFFF"/>
                </a:solidFill>
              </a:rPr>
              <a:t>T-con And Web Conference</a:t>
            </a: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DE865292-AFD8-49F4-9593-6810AA7D1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015" y="633236"/>
            <a:ext cx="2730354" cy="1535824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0C64609-DA47-4A5E-892A-FE37E1524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043" y="3420063"/>
            <a:ext cx="1789619" cy="1347396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58485A-D8CE-4D31-9F3E-5FEE7909F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209723"/>
            <a:ext cx="2208230" cy="11538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56282D-76A7-43E2-A023-28AE39C4646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738597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540" y="191434"/>
            <a:ext cx="5038364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All The Great Speakers Were Bad Speakers At First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Improve Public Speaking 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id="{836A0B48-B8E9-435E-9E94-578CD5543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28" y="898046"/>
            <a:ext cx="1100358" cy="618951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371" y="1789471"/>
            <a:ext cx="5038364" cy="42641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FFFF"/>
                </a:solidFill>
              </a:rPr>
              <a:t>Public Speaking</a:t>
            </a:r>
            <a:r>
              <a:rPr lang="en-US" sz="2000" dirty="0">
                <a:solidFill>
                  <a:schemeClr val="tx1"/>
                </a:solidFill>
              </a:rPr>
              <a:t>, Say </a:t>
            </a:r>
            <a:r>
              <a:rPr lang="en-US" sz="2000" dirty="0">
                <a:solidFill>
                  <a:srgbClr val="66FFFF"/>
                </a:solidFill>
              </a:rPr>
              <a:t>No</a:t>
            </a:r>
            <a:r>
              <a:rPr lang="en-US" sz="2000" dirty="0">
                <a:solidFill>
                  <a:schemeClr val="tx1"/>
                </a:solidFill>
              </a:rPr>
              <a:t> to </a:t>
            </a:r>
            <a:r>
              <a:rPr lang="en-US" sz="2000" dirty="0">
                <a:solidFill>
                  <a:srgbClr val="66FFFF"/>
                </a:solidFill>
              </a:rPr>
              <a:t>Fear of Mike</a:t>
            </a:r>
          </a:p>
          <a:p>
            <a:pPr marL="57150" lvl="0" algn="l"/>
            <a:endParaRPr lang="en-US" sz="20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Importance of </a:t>
            </a:r>
            <a:r>
              <a:rPr lang="en-US" sz="2000" dirty="0">
                <a:solidFill>
                  <a:srgbClr val="66FFFF"/>
                </a:solidFill>
              </a:rPr>
              <a:t>Debate</a:t>
            </a:r>
            <a:r>
              <a:rPr lang="en-US" sz="2000" dirty="0">
                <a:solidFill>
                  <a:schemeClr val="tx1"/>
                </a:solidFill>
              </a:rPr>
              <a:t> and Best Ways to Present Your Thoughts During Debate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How To Make Significant Impact During </a:t>
            </a:r>
            <a:r>
              <a:rPr lang="en-US" sz="2000" dirty="0">
                <a:solidFill>
                  <a:srgbClr val="66FFFF"/>
                </a:solidFill>
              </a:rPr>
              <a:t>Group Discussion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26819B-69E2-4DDA-BB7A-1B7A0B904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015" y="633236"/>
            <a:ext cx="2730354" cy="1535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BE0F5A-F3ED-474C-A58A-000CAAF39C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043" y="3573311"/>
            <a:ext cx="1789619" cy="1040900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3DCA0F27-AE66-4BBA-8BD1-76B7A4FFC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211489"/>
            <a:ext cx="2208230" cy="11502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C1373C-37A6-4D2C-AA81-D0B34DA5552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64747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851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6DC1F84A-FCD4-4E09-B810-756AA372C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28" y="643467"/>
            <a:ext cx="1033585" cy="247565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107B5C08-B519-45CA-A285-462F5802A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4644" y="650497"/>
            <a:ext cx="1030650" cy="246862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AB41071-68C0-4A63-8CCA-0FCDF3428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068" y="3748194"/>
            <a:ext cx="1031905" cy="247163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29DE90-4350-45B9-B543-8B9545129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167" y="650497"/>
            <a:ext cx="2325920" cy="557106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97B9DF52-CD00-4F9F-B4E4-E762C75A8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5484" y="3755224"/>
            <a:ext cx="1028970" cy="246460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DE016-311D-4D46-8BAF-69D3BF40C9B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2548" y="6356350"/>
            <a:ext cx="605960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www.pragyapersonalitydevelopment.com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saurabh@pipd.in, 9829178749</a:t>
            </a:r>
          </a:p>
        </p:txBody>
      </p:sp>
    </p:spTree>
    <p:extLst>
      <p:ext uri="{BB962C8B-B14F-4D97-AF65-F5344CB8AC3E}">
        <p14:creationId xmlns:p14="http://schemas.microsoft.com/office/powerpoint/2010/main" val="7165394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991AD47-9C99-472F-BDAA-21B183F33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9E706731-3860-4E73-9335-A870F674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CD2ED21F-DC95-4AD1-8327-D561F5FCA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263" y="133927"/>
            <a:ext cx="5995101" cy="16001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latin typeface="+mj-lt"/>
              </a:rPr>
              <a:t>Wearing The Correct Dress For Any Occasion Is A Matter Of Good Manners : </a:t>
            </a:r>
            <a:r>
              <a:rPr lang="en-US" sz="2800" dirty="0">
                <a:solidFill>
                  <a:srgbClr val="66FFFF"/>
                </a:solidFill>
                <a:latin typeface="+mj-lt"/>
              </a:rPr>
              <a:t>Improve Your Dressing Sense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491" y="1867979"/>
            <a:ext cx="6012873" cy="4856094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Start And Keep </a:t>
            </a:r>
            <a:r>
              <a:rPr lang="en-US" dirty="0">
                <a:solidFill>
                  <a:srgbClr val="66FFFF"/>
                </a:solidFill>
              </a:rPr>
              <a:t>Conversation Going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Questioning</a:t>
            </a:r>
            <a:r>
              <a:rPr lang="en-US" dirty="0">
                <a:solidFill>
                  <a:schemeClr val="tx1"/>
                </a:solidFill>
              </a:rPr>
              <a:t> Is An Art, How To Become Expert In It?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Have A </a:t>
            </a:r>
            <a:r>
              <a:rPr lang="en-US" dirty="0">
                <a:solidFill>
                  <a:srgbClr val="66FFFF"/>
                </a:solidFill>
              </a:rPr>
              <a:t>Dressing Sense </a:t>
            </a:r>
            <a:r>
              <a:rPr lang="en-US" dirty="0">
                <a:solidFill>
                  <a:schemeClr val="tx1"/>
                </a:solidFill>
              </a:rPr>
              <a:t>but How? The One That </a:t>
            </a:r>
            <a:r>
              <a:rPr lang="en-US" dirty="0">
                <a:solidFill>
                  <a:srgbClr val="66FFFF"/>
                </a:solidFill>
              </a:rPr>
              <a:t>Suits</a:t>
            </a:r>
            <a:r>
              <a:rPr lang="en-US" dirty="0">
                <a:solidFill>
                  <a:schemeClr val="tx1"/>
                </a:solidFill>
              </a:rPr>
              <a:t> to Your </a:t>
            </a:r>
            <a:r>
              <a:rPr lang="en-US" dirty="0">
                <a:solidFill>
                  <a:srgbClr val="66FFFF"/>
                </a:solidFill>
              </a:rPr>
              <a:t>Personality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1" name="Picture 10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1AF75822-7308-4BF4-9C7D-33C3B76363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644" y="321732"/>
            <a:ext cx="3466876" cy="1811443"/>
          </a:xfrm>
          <a:prstGeom prst="rect">
            <a:avLst/>
          </a:prstGeom>
        </p:spPr>
      </p:pic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8C6CBB9-9B69-440C-9901-D87A7915A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2525" y="2483288"/>
            <a:ext cx="3097743" cy="169711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5BAE3A68-5CB9-43A4-B3A9-D5079887E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3574" y="4560106"/>
            <a:ext cx="2316691" cy="179543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96167D5-2259-4ECC-969D-C11FECAEBEE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78287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C991AD47-9C99-472F-BDAA-21B183F33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15">
            <a:extLst>
              <a:ext uri="{FF2B5EF4-FFF2-40B4-BE49-F238E27FC236}">
                <a16:creationId xmlns:a16="http://schemas.microsoft.com/office/drawing/2014/main" id="{9E706731-3860-4E73-9335-A870F674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CD2ED21F-DC95-4AD1-8327-D561F5FCA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100" y="347844"/>
            <a:ext cx="6038633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latin typeface="+mj-lt"/>
              </a:rPr>
              <a:t>You Don’t Have To Be Great To Start But You Have To Start To Be Great : </a:t>
            </a:r>
            <a:r>
              <a:rPr lang="en-US" sz="2800" dirty="0">
                <a:solidFill>
                  <a:srgbClr val="66FFFF"/>
                </a:solidFill>
                <a:latin typeface="+mj-lt"/>
              </a:rPr>
              <a:t>Improve Your English Communication Skills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172" y="1910412"/>
            <a:ext cx="5707565" cy="4850606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Best And Practical Methods To </a:t>
            </a:r>
            <a:r>
              <a:rPr lang="en-US" sz="2000" dirty="0">
                <a:solidFill>
                  <a:srgbClr val="66FFFF"/>
                </a:solidFill>
              </a:rPr>
              <a:t>Improvise English Communication</a:t>
            </a:r>
            <a:r>
              <a:rPr lang="en-US" sz="2000" dirty="0">
                <a:solidFill>
                  <a:schemeClr val="tx1"/>
                </a:solidFill>
              </a:rPr>
              <a:t> Skills.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Speaking </a:t>
            </a:r>
            <a:r>
              <a:rPr lang="en-US" sz="2000" dirty="0">
                <a:solidFill>
                  <a:srgbClr val="66FFFF"/>
                </a:solidFill>
              </a:rPr>
              <a:t>Multiple Languages</a:t>
            </a:r>
            <a:r>
              <a:rPr lang="en-US" sz="2000" dirty="0">
                <a:solidFill>
                  <a:schemeClr val="tx1"/>
                </a:solidFill>
              </a:rPr>
              <a:t>, Increase </a:t>
            </a:r>
            <a:r>
              <a:rPr lang="en-US" sz="2000" dirty="0">
                <a:solidFill>
                  <a:srgbClr val="66FFFF"/>
                </a:solidFill>
              </a:rPr>
              <a:t>Power Of Brain,</a:t>
            </a:r>
            <a:r>
              <a:rPr lang="en-US" sz="2000" dirty="0">
                <a:solidFill>
                  <a:schemeClr val="tx1"/>
                </a:solidFill>
              </a:rPr>
              <a:t> Let’s Understand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8" name="Picture 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AAE69F5E-1A1C-4898-A45B-7A0D73A88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9469" y="2862477"/>
            <a:ext cx="2979359" cy="15343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51F993-A327-4E7E-8BBC-90D3E5008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0959" y="109349"/>
            <a:ext cx="2619176" cy="26191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1D5356-D5AE-415D-A802-CC475BE2CC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534"/>
          <a:stretch/>
        </p:blipFill>
        <p:spPr>
          <a:xfrm>
            <a:off x="9808956" y="4692461"/>
            <a:ext cx="2316691" cy="158614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D3181E-065B-44A7-A1E5-E40E6C3380E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46116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540" y="315224"/>
            <a:ext cx="5076818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View Life As A Continuous Learning Experience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Observe, Absorb And Express  Key Skill For A Winner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371" y="1890828"/>
            <a:ext cx="5082988" cy="41628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Power Of </a:t>
            </a:r>
            <a:r>
              <a:rPr lang="en-US" dirty="0">
                <a:solidFill>
                  <a:srgbClr val="66FFFF"/>
                </a:solidFill>
              </a:rPr>
              <a:t>Imagination 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Best Method </a:t>
            </a:r>
            <a:r>
              <a:rPr lang="en-US" dirty="0">
                <a:solidFill>
                  <a:schemeClr val="tx1"/>
                </a:solidFill>
              </a:rPr>
              <a:t>Of </a:t>
            </a:r>
            <a:r>
              <a:rPr lang="en-US" dirty="0">
                <a:solidFill>
                  <a:srgbClr val="66FFFF"/>
                </a:solidFill>
              </a:rPr>
              <a:t>Learning</a:t>
            </a:r>
            <a:r>
              <a:rPr lang="en-US" dirty="0">
                <a:solidFill>
                  <a:schemeClr val="tx1"/>
                </a:solidFill>
              </a:rPr>
              <a:t> Is </a:t>
            </a:r>
            <a:r>
              <a:rPr lang="en-US" dirty="0">
                <a:solidFill>
                  <a:srgbClr val="66FFFF"/>
                </a:solidFill>
              </a:rPr>
              <a:t>Observation</a:t>
            </a:r>
            <a:r>
              <a:rPr lang="en-US" dirty="0">
                <a:solidFill>
                  <a:schemeClr val="tx1"/>
                </a:solidFill>
              </a:rPr>
              <a:t>, How To </a:t>
            </a:r>
            <a:r>
              <a:rPr lang="en-US" dirty="0">
                <a:solidFill>
                  <a:srgbClr val="66FFFF"/>
                </a:solidFill>
              </a:rPr>
              <a:t>Increase</a:t>
            </a:r>
            <a:r>
              <a:rPr lang="en-US" dirty="0">
                <a:solidFill>
                  <a:schemeClr val="tx1"/>
                </a:solidFill>
              </a:rPr>
              <a:t> Your </a:t>
            </a:r>
            <a:r>
              <a:rPr lang="en-US" dirty="0">
                <a:solidFill>
                  <a:srgbClr val="66FFFF"/>
                </a:solidFill>
              </a:rPr>
              <a:t>Observation Skills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Learn</a:t>
            </a:r>
            <a:r>
              <a:rPr lang="en-US" dirty="0">
                <a:solidFill>
                  <a:schemeClr val="tx1"/>
                </a:solidFill>
              </a:rPr>
              <a:t> From Things </a:t>
            </a:r>
            <a:r>
              <a:rPr lang="en-US" dirty="0">
                <a:solidFill>
                  <a:srgbClr val="66FFFF"/>
                </a:solidFill>
              </a:rPr>
              <a:t>Around You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Facts Beyond Science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It Is Always Great To </a:t>
            </a:r>
            <a:r>
              <a:rPr lang="en-US" dirty="0">
                <a:solidFill>
                  <a:srgbClr val="66FFFF"/>
                </a:solidFill>
              </a:rPr>
              <a:t>Know People By Their Name,</a:t>
            </a:r>
            <a:r>
              <a:rPr lang="en-US" dirty="0">
                <a:solidFill>
                  <a:schemeClr val="tx1"/>
                </a:solidFill>
              </a:rPr>
              <a:t> Know The Ways To Remember Name</a:t>
            </a: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6505E893-C850-450F-BF08-2CFEFE9B3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19" r="23248"/>
          <a:stretch/>
        </p:blipFill>
        <p:spPr>
          <a:xfrm>
            <a:off x="5970816" y="565265"/>
            <a:ext cx="1110182" cy="1325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2BCC12-11FC-4FA4-8D56-02C5B3D0E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515" y="3198952"/>
            <a:ext cx="1734674" cy="1789619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C8C2AF-BD65-422A-83BF-C878BF2BB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0" y="5051885"/>
            <a:ext cx="2208230" cy="1469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B0B017-F047-442F-AC7B-D571575DE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4168" y="315822"/>
            <a:ext cx="2595716" cy="216093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BCA728E-756A-4D65-AE89-B8B825C2252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94740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633" y="197110"/>
            <a:ext cx="5152822" cy="136383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 </a:t>
            </a:r>
            <a:br>
              <a:rPr lang="en-US" sz="3000" dirty="0">
                <a:latin typeface="+mj-lt"/>
              </a:rPr>
            </a:br>
            <a:r>
              <a:rPr lang="en-US" sz="2800" dirty="0">
                <a:latin typeface="+mj-lt"/>
              </a:rPr>
              <a:t>We Can’t Drive People, We Must Teach And Lead : </a:t>
            </a:r>
            <a:r>
              <a:rPr lang="en-US" sz="2800" dirty="0">
                <a:solidFill>
                  <a:srgbClr val="66FFFF"/>
                </a:solidFill>
                <a:latin typeface="+mj-lt"/>
              </a:rPr>
              <a:t>How To Give Negative Feedback Positively?</a:t>
            </a:r>
            <a:br>
              <a:rPr lang="en-US" sz="2800" dirty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11F096-2BC4-47E1-A468-8FF4C6158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28" y="669461"/>
            <a:ext cx="1100358" cy="1076121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0114" y="1671691"/>
            <a:ext cx="5143085" cy="455361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By Default Human Nature Is To </a:t>
            </a:r>
            <a:r>
              <a:rPr lang="en-US" dirty="0">
                <a:solidFill>
                  <a:srgbClr val="66FFFF"/>
                </a:solidFill>
              </a:rPr>
              <a:t>Focus On Negative’s, Be Cautious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Good Intentions Behind Pointing Out Mistakes Is Never Harmful, How To </a:t>
            </a:r>
            <a:r>
              <a:rPr lang="en-US" dirty="0">
                <a:solidFill>
                  <a:srgbClr val="66FFFF"/>
                </a:solidFill>
              </a:rPr>
              <a:t>Give Negative Feedback Positively?</a:t>
            </a: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Giving Feedback </a:t>
            </a:r>
            <a:r>
              <a:rPr lang="en-US" dirty="0">
                <a:solidFill>
                  <a:schemeClr val="tx1"/>
                </a:solidFill>
              </a:rPr>
              <a:t>Is </a:t>
            </a:r>
            <a:r>
              <a:rPr lang="en-US" dirty="0">
                <a:solidFill>
                  <a:srgbClr val="66FFFF"/>
                </a:solidFill>
              </a:rPr>
              <a:t>An Art</a:t>
            </a:r>
            <a:r>
              <a:rPr lang="en-US" dirty="0">
                <a:solidFill>
                  <a:schemeClr val="tx1"/>
                </a:solidFill>
              </a:rPr>
              <a:t>, It Decides Whether You Will Go Upward Or Downward, Must Learn 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We Are </a:t>
            </a:r>
            <a:r>
              <a:rPr lang="en-US" dirty="0">
                <a:solidFill>
                  <a:srgbClr val="66FFFF"/>
                </a:solidFill>
              </a:rPr>
              <a:t>Brainwashed</a:t>
            </a:r>
            <a:r>
              <a:rPr lang="en-US" dirty="0">
                <a:solidFill>
                  <a:schemeClr val="tx1"/>
                </a:solidFill>
              </a:rPr>
              <a:t> That People Are So Bad, Let’s Understand The Facts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Become </a:t>
            </a:r>
            <a:r>
              <a:rPr lang="en-US" dirty="0">
                <a:solidFill>
                  <a:srgbClr val="66FFFF"/>
                </a:solidFill>
              </a:rPr>
              <a:t>Lovable</a:t>
            </a:r>
            <a:r>
              <a:rPr lang="en-US" dirty="0">
                <a:solidFill>
                  <a:schemeClr val="tx1"/>
                </a:solidFill>
              </a:rPr>
              <a:t>? 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707974-27DD-4EA6-90E9-748607C6B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406" y="3374643"/>
            <a:ext cx="1832891" cy="1513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F07FC2-8618-434A-9BFB-9850E50063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4862" y="82802"/>
            <a:ext cx="2626974" cy="2626974"/>
          </a:xfrm>
          <a:prstGeom prst="rect">
            <a:avLst/>
          </a:prstGeom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drawing of a person&#10;&#10;Description automatically generated">
            <a:extLst>
              <a:ext uri="{FF2B5EF4-FFF2-40B4-BE49-F238E27FC236}">
                <a16:creationId xmlns:a16="http://schemas.microsoft.com/office/drawing/2014/main" id="{AC8A6E19-FA3D-4C78-838E-C8341AD4F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013742"/>
            <a:ext cx="2208230" cy="154576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77AB86E-5D28-4D28-95AE-B2C2530BDFE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1DA4E0-9943-42EF-B147-EB0A71F6A4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061" y="3016858"/>
            <a:ext cx="2390775" cy="1914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5134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436" y="315224"/>
            <a:ext cx="5237020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700" dirty="0">
                <a:latin typeface="+mj-lt"/>
              </a:rPr>
              <a:t>A Moment Of Gratitude Makes A Difference In Your Attitude : </a:t>
            </a:r>
            <a:r>
              <a:rPr lang="en-US" sz="2400" dirty="0">
                <a:solidFill>
                  <a:srgbClr val="66FFFF"/>
                </a:solidFill>
                <a:latin typeface="+mj-lt"/>
              </a:rPr>
              <a:t>Art Of Giving Feedback – Relationship Building 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478D37A9-0DF3-49FD-A91A-D108BA0D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28" y="684852"/>
            <a:ext cx="1100358" cy="1045340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435" y="1860786"/>
            <a:ext cx="5237021" cy="421208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FFFF"/>
                </a:solidFill>
              </a:rPr>
              <a:t>Honest Appreciation </a:t>
            </a:r>
            <a:r>
              <a:rPr lang="en-US" sz="2000" dirty="0">
                <a:solidFill>
                  <a:schemeClr val="tx1"/>
                </a:solidFill>
              </a:rPr>
              <a:t>Is Biggest Motivation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World Looks How You Look At It, </a:t>
            </a:r>
            <a:r>
              <a:rPr lang="en-US" sz="2000" dirty="0">
                <a:solidFill>
                  <a:srgbClr val="66FFFF"/>
                </a:solidFill>
              </a:rPr>
              <a:t>Change Your Vision</a:t>
            </a:r>
            <a:r>
              <a:rPr lang="en-US" sz="2000" dirty="0">
                <a:solidFill>
                  <a:schemeClr val="tx1"/>
                </a:solidFill>
              </a:rPr>
              <a:t>, Is That So Easy? Yes, It Is 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FFFF"/>
                </a:solidFill>
              </a:rPr>
              <a:t>Quality</a:t>
            </a:r>
            <a:r>
              <a:rPr lang="en-US" sz="2000" dirty="0">
                <a:solidFill>
                  <a:schemeClr val="tx1"/>
                </a:solidFill>
              </a:rPr>
              <a:t> Of Your </a:t>
            </a:r>
            <a:r>
              <a:rPr lang="en-US" sz="2000" dirty="0">
                <a:solidFill>
                  <a:srgbClr val="66FFFF"/>
                </a:solidFill>
              </a:rPr>
              <a:t>Thoughts</a:t>
            </a:r>
            <a:r>
              <a:rPr lang="en-US" sz="2000" dirty="0">
                <a:solidFill>
                  <a:schemeClr val="tx1"/>
                </a:solidFill>
              </a:rPr>
              <a:t> Become </a:t>
            </a:r>
            <a:r>
              <a:rPr lang="en-US" sz="2000" dirty="0">
                <a:solidFill>
                  <a:srgbClr val="66FFFF"/>
                </a:solidFill>
              </a:rPr>
              <a:t>Quality Of Your Life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How To </a:t>
            </a:r>
            <a:r>
              <a:rPr lang="en-US" sz="2000" dirty="0">
                <a:solidFill>
                  <a:srgbClr val="66FFFF"/>
                </a:solidFill>
              </a:rPr>
              <a:t>Improve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rgbClr val="66FFFF"/>
                </a:solidFill>
              </a:rPr>
              <a:t>Quality Of Your Life</a:t>
            </a: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C293E984-8AEF-4A91-B075-1189B2951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015" y="553302"/>
            <a:ext cx="2730354" cy="1695693"/>
          </a:xfrm>
          <a:prstGeom prst="rect">
            <a:avLst/>
          </a:prstGeom>
        </p:spPr>
      </p:pic>
      <p:pic>
        <p:nvPicPr>
          <p:cNvPr id="11" name="Picture 10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D044EC11-150C-40A5-B7AA-AEE6BE908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043" y="3198952"/>
            <a:ext cx="1789619" cy="1789619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609344B-C35A-4BAD-ADF0-2AF1D5DD3A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154638"/>
            <a:ext cx="2208230" cy="126397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3497B4-3F68-45B4-82FB-F8035F08E0E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09949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2872" y="315224"/>
            <a:ext cx="4968031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2500" dirty="0">
                <a:latin typeface="+mj-lt"/>
              </a:rPr>
              <a:t>Feedback Is Free Education To Excellence, Receive With Grace And Sincerity : </a:t>
            </a:r>
            <a:r>
              <a:rPr lang="en-US" sz="2500" dirty="0">
                <a:solidFill>
                  <a:srgbClr val="66FFFF"/>
                </a:solidFill>
                <a:latin typeface="+mj-lt"/>
              </a:rPr>
              <a:t>How To Receive Feedback? 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5E2C4E6A-99A7-4CBC-99C2-5FF03D380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267" y="658882"/>
            <a:ext cx="1097280" cy="1097280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458" y="1756163"/>
            <a:ext cx="4967445" cy="43767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Things You </a:t>
            </a:r>
            <a:r>
              <a:rPr lang="en-US" dirty="0">
                <a:solidFill>
                  <a:srgbClr val="66FFFF"/>
                </a:solidFill>
              </a:rPr>
              <a:t>Must Do </a:t>
            </a:r>
            <a:r>
              <a:rPr lang="en-US" dirty="0">
                <a:solidFill>
                  <a:schemeClr val="tx1"/>
                </a:solidFill>
              </a:rPr>
              <a:t>After Someone </a:t>
            </a:r>
            <a:r>
              <a:rPr lang="en-US" dirty="0">
                <a:solidFill>
                  <a:srgbClr val="66FFFF"/>
                </a:solidFill>
              </a:rPr>
              <a:t>Highlights Your Mistake</a:t>
            </a:r>
            <a:r>
              <a:rPr lang="en-US" dirty="0">
                <a:solidFill>
                  <a:schemeClr val="tx1"/>
                </a:solidFill>
              </a:rPr>
              <a:t>, A Step Toward Success… Want To Grow In Life? 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Get </a:t>
            </a:r>
            <a:r>
              <a:rPr lang="en-US" dirty="0">
                <a:solidFill>
                  <a:srgbClr val="66FFFF"/>
                </a:solidFill>
              </a:rPr>
              <a:t>Comfortable</a:t>
            </a:r>
            <a:r>
              <a:rPr lang="en-US" dirty="0">
                <a:solidFill>
                  <a:schemeClr val="tx1"/>
                </a:solidFill>
              </a:rPr>
              <a:t> With Being </a:t>
            </a:r>
            <a:r>
              <a:rPr lang="en-US" dirty="0">
                <a:solidFill>
                  <a:srgbClr val="66FFFF"/>
                </a:solidFill>
              </a:rPr>
              <a:t>Uncomfortable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Life Is Not About </a:t>
            </a:r>
            <a:r>
              <a:rPr lang="en-US" dirty="0">
                <a:solidFill>
                  <a:srgbClr val="66FFFF"/>
                </a:solidFill>
              </a:rPr>
              <a:t>How Good You Are</a:t>
            </a:r>
            <a:r>
              <a:rPr lang="en-US" dirty="0">
                <a:solidFill>
                  <a:schemeClr val="tx1"/>
                </a:solidFill>
              </a:rPr>
              <a:t>, It’s All About </a:t>
            </a:r>
            <a:r>
              <a:rPr lang="en-US" dirty="0">
                <a:solidFill>
                  <a:srgbClr val="66FFFF"/>
                </a:solidFill>
              </a:rPr>
              <a:t>How Good You Want To Be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</a:t>
            </a:r>
            <a:r>
              <a:rPr lang="en-US" dirty="0">
                <a:solidFill>
                  <a:srgbClr val="66FFFF"/>
                </a:solidFill>
              </a:rPr>
              <a:t>Stop Taking Things Personally</a:t>
            </a:r>
            <a:r>
              <a:rPr lang="en-US" dirty="0">
                <a:solidFill>
                  <a:schemeClr val="tx1"/>
                </a:solidFill>
              </a:rPr>
              <a:t>? </a:t>
            </a: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businesscard, text, screenshot&#10;&#10;Description automatically generated">
            <a:extLst>
              <a:ext uri="{FF2B5EF4-FFF2-40B4-BE49-F238E27FC236}">
                <a16:creationId xmlns:a16="http://schemas.microsoft.com/office/drawing/2014/main" id="{E142667D-FB0A-4968-8109-9808E0154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4541" y="179498"/>
            <a:ext cx="2443301" cy="2443301"/>
          </a:xfrm>
          <a:prstGeom prst="rect">
            <a:avLst/>
          </a:prstGeom>
        </p:spPr>
      </p:pic>
      <p:pic>
        <p:nvPicPr>
          <p:cNvPr id="14" name="Picture 13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177E46B-203B-4892-A0AC-5CD1C0709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731" y="3198952"/>
            <a:ext cx="1518242" cy="1789619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FC49E38-F256-4286-BB6E-84D3ECA7D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088270"/>
            <a:ext cx="2208230" cy="139670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7893A3-A999-4705-806A-F2D4DB8B300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672382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991AD47-9C99-472F-BDAA-21B183F33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9E706731-3860-4E73-9335-A870F674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CD2ED21F-DC95-4AD1-8327-D561F5FCA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961" y="287807"/>
            <a:ext cx="5330893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Don’t Say Maybe If You Want To Say No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How To Say Yes And No?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1901175"/>
            <a:ext cx="5652654" cy="4956823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This Is How To Say </a:t>
            </a:r>
            <a:r>
              <a:rPr lang="en-US" dirty="0">
                <a:solidFill>
                  <a:srgbClr val="66FFFF"/>
                </a:solidFill>
              </a:rPr>
              <a:t>"NO", </a:t>
            </a:r>
            <a:r>
              <a:rPr lang="en-US" dirty="0">
                <a:solidFill>
                  <a:schemeClr val="tx1"/>
                </a:solidFill>
              </a:rPr>
              <a:t>Stop Suffering Now, Big Problem But Simple Solution Because Every Yes Is Also No 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Say </a:t>
            </a:r>
            <a:r>
              <a:rPr lang="en-US" dirty="0">
                <a:solidFill>
                  <a:srgbClr val="66FFFF"/>
                </a:solidFill>
              </a:rPr>
              <a:t>“YES” </a:t>
            </a:r>
            <a:r>
              <a:rPr lang="en-US" dirty="0">
                <a:solidFill>
                  <a:schemeClr val="tx1"/>
                </a:solidFill>
              </a:rPr>
              <a:t>Do You Know Perfect Way?</a:t>
            </a: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7D898-5957-44D7-9F9D-3CB15F059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025" y="321732"/>
            <a:ext cx="2722113" cy="1811443"/>
          </a:xfrm>
          <a:prstGeom prst="rect">
            <a:avLst/>
          </a:prstGeom>
        </p:spPr>
      </p:pic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69176A39-A348-43D1-9D95-701786636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5080" y="2426124"/>
            <a:ext cx="2572633" cy="18114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838BEC-50A8-4673-8525-3407935428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3432" y="4237566"/>
            <a:ext cx="2300749" cy="230074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56207EC-8002-4127-8C3B-AE97990F86A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506460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329" y="286326"/>
            <a:ext cx="5024581" cy="104371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It Takes A Habit To Replace A Habit : </a:t>
            </a:r>
            <a:r>
              <a:rPr lang="en-US" sz="2800" kern="1200" dirty="0">
                <a:solidFill>
                  <a:srgbClr val="66FFFF"/>
                </a:solidFill>
                <a:latin typeface="+mj-lt"/>
                <a:ea typeface="+mj-ea"/>
                <a:cs typeface="+mj-cs"/>
              </a:rPr>
              <a:t>Develop Powerful Habits Of Winners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3552" y="1548691"/>
            <a:ext cx="4558309" cy="45103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Power of </a:t>
            </a:r>
            <a:r>
              <a:rPr lang="en-US" sz="2000" dirty="0">
                <a:solidFill>
                  <a:srgbClr val="66FFFF"/>
                </a:solidFill>
              </a:rPr>
              <a:t>Silence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Power of </a:t>
            </a:r>
            <a:r>
              <a:rPr lang="en-US" sz="2000" dirty="0">
                <a:solidFill>
                  <a:srgbClr val="66FFFF"/>
                </a:solidFill>
              </a:rPr>
              <a:t>Affirmations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66FFFF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Power of </a:t>
            </a:r>
            <a:r>
              <a:rPr lang="en-US" sz="2000" dirty="0">
                <a:solidFill>
                  <a:srgbClr val="66FFFF"/>
                </a:solidFill>
              </a:rPr>
              <a:t>Visualization</a:t>
            </a: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30A3E9BC-6E1D-4CA4-81C7-C88ED2A609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94" r="22907" b="2"/>
          <a:stretch/>
        </p:blipFill>
        <p:spPr>
          <a:xfrm>
            <a:off x="5969353" y="2815228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8" name="Picture 7" descr="A person with collar shirt&#10;&#10;Description automatically generated">
            <a:extLst>
              <a:ext uri="{FF2B5EF4-FFF2-40B4-BE49-F238E27FC236}">
                <a16:creationId xmlns:a16="http://schemas.microsoft.com/office/drawing/2014/main" id="{55F2AD53-CDD5-4EC8-9B32-ACEEA59471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" r="34873" b="1"/>
          <a:stretch/>
        </p:blipFill>
        <p:spPr>
          <a:xfrm>
            <a:off x="8160603" y="2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close up of an animal&#10;&#10;Description automatically generated">
            <a:extLst>
              <a:ext uri="{FF2B5EF4-FFF2-40B4-BE49-F238E27FC236}">
                <a16:creationId xmlns:a16="http://schemas.microsoft.com/office/drawing/2014/main" id="{079E3F21-A8B7-4910-B410-FD90970A28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36" r="2562" b="1"/>
          <a:stretch/>
        </p:blipFill>
        <p:spPr>
          <a:xfrm>
            <a:off x="9053088" y="4197217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70146D-A5AA-4CA8-844B-560E9B1BA8C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66375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327" y="166255"/>
            <a:ext cx="5518433" cy="14740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Laziness Is Nothing More Than The Habit Of Resting Before You Get Tired : </a:t>
            </a:r>
            <a:r>
              <a:rPr lang="en-US" sz="2700" dirty="0">
                <a:solidFill>
                  <a:srgbClr val="66FFFF"/>
                </a:solidFill>
                <a:latin typeface="+mj-lt"/>
              </a:rPr>
              <a:t>Develop Powerful Habits Of  Winners </a:t>
            </a:r>
            <a:endParaRPr lang="en-US" sz="2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328" y="1895614"/>
            <a:ext cx="5518432" cy="42102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Power Of </a:t>
            </a:r>
            <a:r>
              <a:rPr lang="en-US" dirty="0">
                <a:solidFill>
                  <a:srgbClr val="66FFFF"/>
                </a:solidFill>
              </a:rPr>
              <a:t>Exercise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Power Of </a:t>
            </a:r>
            <a:r>
              <a:rPr lang="en-US" dirty="0">
                <a:solidFill>
                  <a:srgbClr val="66FFFF"/>
                </a:solidFill>
              </a:rPr>
              <a:t>Reading</a:t>
            </a:r>
            <a:r>
              <a:rPr lang="en-US" dirty="0">
                <a:solidFill>
                  <a:schemeClr val="tx1"/>
                </a:solidFill>
              </a:rPr>
              <a:t> And How To </a:t>
            </a:r>
            <a:r>
              <a:rPr lang="en-US" dirty="0">
                <a:solidFill>
                  <a:srgbClr val="66FFFF"/>
                </a:solidFill>
              </a:rPr>
              <a:t>Increase</a:t>
            </a:r>
            <a:r>
              <a:rPr lang="en-US" dirty="0">
                <a:solidFill>
                  <a:schemeClr val="tx1"/>
                </a:solidFill>
              </a:rPr>
              <a:t> Your </a:t>
            </a:r>
            <a:r>
              <a:rPr lang="en-US" dirty="0">
                <a:solidFill>
                  <a:srgbClr val="66FFFF"/>
                </a:solidFill>
              </a:rPr>
              <a:t>Reading Speed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Power Of </a:t>
            </a:r>
            <a:r>
              <a:rPr lang="en-US" dirty="0">
                <a:solidFill>
                  <a:srgbClr val="66FFFF"/>
                </a:solidFill>
              </a:rPr>
              <a:t>Scribe/ Writing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BA94AD-D1BE-4CEC-AC2D-D38E2C07B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24" r="21031"/>
          <a:stretch/>
        </p:blipFill>
        <p:spPr>
          <a:xfrm>
            <a:off x="5969353" y="2815228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8" name="Picture 7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E7072109-C2E5-46D6-B929-34E4A4844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80" r="3845" b="-2"/>
          <a:stretch/>
        </p:blipFill>
        <p:spPr>
          <a:xfrm>
            <a:off x="8160603" y="2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food&#10;&#10;Description automatically generated">
            <a:extLst>
              <a:ext uri="{FF2B5EF4-FFF2-40B4-BE49-F238E27FC236}">
                <a16:creationId xmlns:a16="http://schemas.microsoft.com/office/drawing/2014/main" id="{5BC99B4D-B2B1-4EB1-A385-7AD4DCCCFA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633" r="12118" b="-3"/>
          <a:stretch/>
        </p:blipFill>
        <p:spPr>
          <a:xfrm>
            <a:off x="9053088" y="4197217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18A7DF-2C50-4A68-A40D-4068A271CC7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15973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991AD47-9C99-472F-BDAA-21B183F33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5">
            <a:extLst>
              <a:ext uri="{FF2B5EF4-FFF2-40B4-BE49-F238E27FC236}">
                <a16:creationId xmlns:a16="http://schemas.microsoft.com/office/drawing/2014/main" id="{9E706731-3860-4E73-9335-A870F674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CD2ED21F-DC95-4AD1-8327-D561F5FCA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211" y="162232"/>
            <a:ext cx="5569527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Every Closed Eye Is Not Sleeping And Every Open Eye Is Not Seeing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Important Tips On Daily Habits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211" y="1630038"/>
            <a:ext cx="5569527" cy="5065730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FFFF"/>
                </a:solidFill>
              </a:rPr>
              <a:t>Face Your Truth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Tips to </a:t>
            </a:r>
            <a:r>
              <a:rPr lang="en-US" sz="2000" dirty="0">
                <a:solidFill>
                  <a:srgbClr val="66FFFF"/>
                </a:solidFill>
              </a:rPr>
              <a:t>Fall Sleep Quicker </a:t>
            </a:r>
            <a:r>
              <a:rPr lang="en-US" sz="2000" dirty="0">
                <a:solidFill>
                  <a:schemeClr val="tx1"/>
                </a:solidFill>
              </a:rPr>
              <a:t>and To Take Sound Sleep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FFFF"/>
                </a:solidFill>
              </a:rPr>
              <a:t>3*1/2 Minutes Rule </a:t>
            </a:r>
            <a:r>
              <a:rPr lang="en-US" sz="2000" dirty="0">
                <a:solidFill>
                  <a:schemeClr val="tx1"/>
                </a:solidFill>
              </a:rPr>
              <a:t>Of The Night 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How to </a:t>
            </a:r>
            <a:r>
              <a:rPr lang="en-US" sz="2000" dirty="0">
                <a:solidFill>
                  <a:srgbClr val="66FFFF"/>
                </a:solidFill>
              </a:rPr>
              <a:t>Energize</a:t>
            </a:r>
            <a:r>
              <a:rPr lang="en-US" sz="2000" dirty="0">
                <a:solidFill>
                  <a:schemeClr val="tx1"/>
                </a:solidFill>
              </a:rPr>
              <a:t> with The </a:t>
            </a:r>
            <a:r>
              <a:rPr lang="en-US" sz="2000" dirty="0">
                <a:solidFill>
                  <a:srgbClr val="66FFFF"/>
                </a:solidFill>
              </a:rPr>
              <a:t>Rest</a:t>
            </a:r>
            <a:r>
              <a:rPr lang="en-US" sz="2000" dirty="0">
                <a:solidFill>
                  <a:schemeClr val="tx1"/>
                </a:solidFill>
              </a:rPr>
              <a:t> of </a:t>
            </a:r>
            <a:r>
              <a:rPr lang="en-US" sz="2000" dirty="0">
                <a:solidFill>
                  <a:srgbClr val="66FFFF"/>
                </a:solidFill>
              </a:rPr>
              <a:t>Few Minutes</a:t>
            </a:r>
            <a:r>
              <a:rPr lang="en-US" sz="2000" dirty="0">
                <a:solidFill>
                  <a:schemeClr val="tx1"/>
                </a:solidFill>
              </a:rPr>
              <a:t> Only?</a:t>
            </a: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8" name="Picture 7" descr="A screen shot of a person&#10;&#10;Description automatically generated">
            <a:extLst>
              <a:ext uri="{FF2B5EF4-FFF2-40B4-BE49-F238E27FC236}">
                <a16:creationId xmlns:a16="http://schemas.microsoft.com/office/drawing/2014/main" id="{AB33A2C5-7C05-4860-A997-921AF16D9E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535"/>
          <a:stretch/>
        </p:blipFill>
        <p:spPr>
          <a:xfrm>
            <a:off x="8489500" y="321732"/>
            <a:ext cx="2635163" cy="1811443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>
            <a:extLst>
              <a:ext uri="{FF2B5EF4-FFF2-40B4-BE49-F238E27FC236}">
                <a16:creationId xmlns:a16="http://schemas.microsoft.com/office/drawing/2014/main" id="{3B1181F9-C47D-48D7-A3C5-14777ED7F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497" y="2426124"/>
            <a:ext cx="2817798" cy="18114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C7DE0F-93A5-495B-84D5-8B1124D95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8893" y="4559299"/>
            <a:ext cx="1346052" cy="179705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5566D93-9F7E-483A-BE33-5B6057D7D46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46742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61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F59D7C2D-FF9A-4EF3-9C5A-7E7CB2908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28" y="643467"/>
            <a:ext cx="1033585" cy="2475653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DE2B9EF-960A-429B-977C-90B77707B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4644" y="650497"/>
            <a:ext cx="1030650" cy="246862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9A97F9F-293F-4D8C-9441-D37877A61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9068" y="3748194"/>
            <a:ext cx="1031905" cy="247163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365536-C66F-4789-9F72-4140C1334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167" y="650497"/>
            <a:ext cx="2325920" cy="557106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18F45A0-D193-43CB-8373-A804AD8A33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2403" y="3755224"/>
            <a:ext cx="1035132" cy="246460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BB5D3-BA3A-4006-9A52-F311ECBE748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2548" y="6356350"/>
            <a:ext cx="605960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www.pragyapersonalitydevelopment.com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saurabh@pipd.in, 9829178749</a:t>
            </a:r>
          </a:p>
        </p:txBody>
      </p:sp>
    </p:spTree>
    <p:extLst>
      <p:ext uri="{BB962C8B-B14F-4D97-AF65-F5344CB8AC3E}">
        <p14:creationId xmlns:p14="http://schemas.microsoft.com/office/powerpoint/2010/main" val="20271384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393" y="236640"/>
            <a:ext cx="5228101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j-lt"/>
              </a:rPr>
              <a:t>Discipline Is The Bridge Between Goals And Accomplishment : </a:t>
            </a:r>
            <a:r>
              <a:rPr lang="en-US" sz="2400" dirty="0">
                <a:solidFill>
                  <a:srgbClr val="66FFFF"/>
                </a:solidFill>
                <a:latin typeface="+mj-lt"/>
              </a:rPr>
              <a:t>How To Become Disciplined?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219" y="1813563"/>
            <a:ext cx="5196275" cy="43065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Being </a:t>
            </a:r>
            <a:r>
              <a:rPr lang="en-US" dirty="0">
                <a:solidFill>
                  <a:srgbClr val="66FFFF"/>
                </a:solidFill>
              </a:rPr>
              <a:t>Organized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>
                <a:solidFill>
                  <a:srgbClr val="66FFFF"/>
                </a:solidFill>
              </a:rPr>
              <a:t>Committed</a:t>
            </a:r>
            <a:r>
              <a:rPr lang="en-US" dirty="0">
                <a:solidFill>
                  <a:schemeClr val="tx1"/>
                </a:solidFill>
              </a:rPr>
              <a:t> Is The True Definition Of Discipline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Easy But </a:t>
            </a:r>
            <a:r>
              <a:rPr lang="en-US" dirty="0">
                <a:solidFill>
                  <a:srgbClr val="66FFFF"/>
                </a:solidFill>
              </a:rPr>
              <a:t>Effective Way </a:t>
            </a:r>
            <a:r>
              <a:rPr lang="en-US" dirty="0">
                <a:solidFill>
                  <a:schemeClr val="tx1"/>
                </a:solidFill>
              </a:rPr>
              <a:t>To </a:t>
            </a:r>
            <a:r>
              <a:rPr lang="en-US" dirty="0">
                <a:solidFill>
                  <a:srgbClr val="66FFFF"/>
                </a:solidFill>
              </a:rPr>
              <a:t>Follow Discipline </a:t>
            </a:r>
            <a:r>
              <a:rPr lang="en-US" dirty="0">
                <a:solidFill>
                  <a:schemeClr val="tx1"/>
                </a:solidFill>
              </a:rPr>
              <a:t>In Your Life 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Stop Saying Start Doing</a:t>
            </a:r>
            <a:r>
              <a:rPr lang="en-US" dirty="0">
                <a:solidFill>
                  <a:schemeClr val="tx1"/>
                </a:solidFill>
              </a:rPr>
              <a:t>, Millimeters Makes Kilometers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</a:t>
            </a:r>
            <a:r>
              <a:rPr lang="en-US" dirty="0">
                <a:solidFill>
                  <a:srgbClr val="66FFFF"/>
                </a:solidFill>
              </a:rPr>
              <a:t>Increase</a:t>
            </a:r>
            <a:r>
              <a:rPr lang="en-US" dirty="0">
                <a:solidFill>
                  <a:schemeClr val="tx1"/>
                </a:solidFill>
              </a:rPr>
              <a:t> Your </a:t>
            </a:r>
            <a:r>
              <a:rPr lang="en-US" dirty="0">
                <a:solidFill>
                  <a:srgbClr val="66FFFF"/>
                </a:solidFill>
              </a:rPr>
              <a:t>Credibility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picture containing indoor&#10;&#10;Description automatically generated">
            <a:extLst>
              <a:ext uri="{FF2B5EF4-FFF2-40B4-BE49-F238E27FC236}">
                <a16:creationId xmlns:a16="http://schemas.microsoft.com/office/drawing/2014/main" id="{C1C1E610-8760-4C8F-AC52-68F68D836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1015" y="636649"/>
            <a:ext cx="2730354" cy="1528998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E05A715-CAC7-41C1-9CBF-DA7B2416A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043" y="3198952"/>
            <a:ext cx="1789619" cy="1789619"/>
          </a:xfrm>
          <a:prstGeom prst="rect">
            <a:avLst/>
          </a:prstGeom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DAFC8A-CA5E-4B31-87AF-45F0C19DC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0177" y="869722"/>
            <a:ext cx="1433300" cy="716650"/>
          </a:xfrm>
          <a:prstGeom prst="rect">
            <a:avLst/>
          </a:prstGeom>
        </p:spPr>
      </p:pic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9EE10E7B-C9B0-4749-A6EA-B50292A08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8070" y="5058890"/>
            <a:ext cx="2750850" cy="154047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9E605CE-48C9-4ACB-BAFA-9BE4DB2CFA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75089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9382" y="361702"/>
            <a:ext cx="5198586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2600" dirty="0">
                <a:latin typeface="+mj-lt"/>
              </a:rPr>
              <a:t>Don’t Focus On What You SEE, Focus On What You Want To Be : </a:t>
            </a:r>
            <a:r>
              <a:rPr lang="en-US" sz="2600" dirty="0">
                <a:solidFill>
                  <a:srgbClr val="66FFFF"/>
                </a:solidFill>
                <a:latin typeface="+mj-lt"/>
              </a:rPr>
              <a:t>Unless You Stay Focused, Forget About Victory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382" y="1854395"/>
            <a:ext cx="5198586" cy="42248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 Current Scenario You Have </a:t>
            </a:r>
            <a:r>
              <a:rPr lang="en-US" dirty="0">
                <a:solidFill>
                  <a:srgbClr val="66FFFF"/>
                </a:solidFill>
              </a:rPr>
              <a:t>Maximum Opportunities To Earn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Tips</a:t>
            </a:r>
            <a:r>
              <a:rPr lang="en-US" dirty="0">
                <a:solidFill>
                  <a:schemeClr val="tx1"/>
                </a:solidFill>
              </a:rPr>
              <a:t> To Glue Your Eyes On Your Goals, </a:t>
            </a:r>
            <a:r>
              <a:rPr lang="en-US" dirty="0">
                <a:solidFill>
                  <a:srgbClr val="66FFFF"/>
                </a:solidFill>
              </a:rPr>
              <a:t>Focus </a:t>
            </a:r>
            <a:r>
              <a:rPr lang="en-US" dirty="0">
                <a:solidFill>
                  <a:schemeClr val="tx1"/>
                </a:solidFill>
              </a:rPr>
              <a:t>Is The Key, </a:t>
            </a:r>
            <a:r>
              <a:rPr lang="en-US" dirty="0">
                <a:solidFill>
                  <a:srgbClr val="66FFFF"/>
                </a:solidFill>
              </a:rPr>
              <a:t>How To Stay Focused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66FFFF"/>
                </a:solidFill>
              </a:rPr>
              <a:t>Be Driver </a:t>
            </a:r>
            <a:r>
              <a:rPr lang="en-US" dirty="0">
                <a:solidFill>
                  <a:schemeClr val="tx1"/>
                </a:solidFill>
              </a:rPr>
              <a:t>Of Your Own Life </a:t>
            </a:r>
            <a:r>
              <a:rPr lang="en-US" dirty="0">
                <a:solidFill>
                  <a:srgbClr val="66FFFF"/>
                </a:solidFill>
              </a:rPr>
              <a:t>Not Passenger </a:t>
            </a:r>
          </a:p>
          <a:p>
            <a:pPr marL="1714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object&#10;&#10;Description automatically generated">
            <a:extLst>
              <a:ext uri="{FF2B5EF4-FFF2-40B4-BE49-F238E27FC236}">
                <a16:creationId xmlns:a16="http://schemas.microsoft.com/office/drawing/2014/main" id="{EA1688EE-7C3F-418A-91E1-F1B737D40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1015" y="526658"/>
            <a:ext cx="2730354" cy="1748981"/>
          </a:xfrm>
          <a:prstGeom prst="rect">
            <a:avLst/>
          </a:prstGeom>
        </p:spPr>
      </p:pic>
      <p:pic>
        <p:nvPicPr>
          <p:cNvPr id="8" name="Picture 7" descr="A picture containing sky, indoor&#10;&#10;Description automatically generated">
            <a:extLst>
              <a:ext uri="{FF2B5EF4-FFF2-40B4-BE49-F238E27FC236}">
                <a16:creationId xmlns:a16="http://schemas.microsoft.com/office/drawing/2014/main" id="{7438B37C-09DB-47C0-93A5-86F1A3DB3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205" y="748237"/>
            <a:ext cx="1227403" cy="919367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7B865D-4E2C-4C09-995D-B6D56D43D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6974" y="5034115"/>
            <a:ext cx="2921354" cy="14514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69EBE2-5B8C-42B4-9C2D-14E0A9D8A0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389353"/>
            <a:ext cx="2182623" cy="145689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42C448-78DF-4BD2-94B2-5AE9624EA2C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280F503-E73F-4490-9BDD-37C6ED29CF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8632" y="4111074"/>
            <a:ext cx="1907458" cy="1907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5457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327" y="197111"/>
            <a:ext cx="5064576" cy="143545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br>
              <a:rPr lang="en-US" sz="2800" dirty="0">
                <a:latin typeface="+mj-lt"/>
              </a:rPr>
            </a:br>
            <a:r>
              <a:rPr lang="en-US" sz="2800" dirty="0">
                <a:latin typeface="+mj-lt"/>
              </a:rPr>
              <a:t>The Go Giver – A Curriculum for Making Difference : </a:t>
            </a:r>
            <a:r>
              <a:rPr lang="en-US" sz="2800" dirty="0">
                <a:solidFill>
                  <a:srgbClr val="66FFFF"/>
                </a:solidFill>
                <a:latin typeface="+mj-lt"/>
              </a:rPr>
              <a:t>Important Message To Live A Better Life</a:t>
            </a:r>
            <a:br>
              <a:rPr lang="en-US" sz="2800" dirty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close up of an animal&#10;&#10;Description automatically generated">
            <a:extLst>
              <a:ext uri="{FF2B5EF4-FFF2-40B4-BE49-F238E27FC236}">
                <a16:creationId xmlns:a16="http://schemas.microsoft.com/office/drawing/2014/main" id="{EDC9485E-067E-4B7D-8A97-B244F7687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28" y="909090"/>
            <a:ext cx="1100358" cy="723471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983" y="1727201"/>
            <a:ext cx="4980220" cy="44057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Law Of </a:t>
            </a:r>
            <a:r>
              <a:rPr lang="en-US" dirty="0">
                <a:solidFill>
                  <a:srgbClr val="66FFFF"/>
                </a:solidFill>
              </a:rPr>
              <a:t>Value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Law Of </a:t>
            </a:r>
            <a:r>
              <a:rPr lang="en-US" dirty="0">
                <a:solidFill>
                  <a:srgbClr val="66FFFF"/>
                </a:solidFill>
              </a:rPr>
              <a:t>Compensation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Law Of </a:t>
            </a:r>
            <a:r>
              <a:rPr lang="en-US" dirty="0">
                <a:solidFill>
                  <a:srgbClr val="66FFFF"/>
                </a:solidFill>
              </a:rPr>
              <a:t>Influence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Law Of </a:t>
            </a:r>
            <a:r>
              <a:rPr lang="en-US" dirty="0">
                <a:solidFill>
                  <a:srgbClr val="66FFFF"/>
                </a:solidFill>
              </a:rPr>
              <a:t>Authenticity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Law Of </a:t>
            </a:r>
            <a:r>
              <a:rPr lang="en-US" dirty="0">
                <a:solidFill>
                  <a:srgbClr val="66FFFF"/>
                </a:solidFill>
              </a:rPr>
              <a:t>Receptivity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B4BD60-1E12-4776-82D3-679F9AEEE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8370" y="433965"/>
            <a:ext cx="2947428" cy="1878912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FDB26A71-B5AD-4A24-B3F2-6C9C81D8E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302" y="3465494"/>
            <a:ext cx="1729100" cy="1523077"/>
          </a:xfrm>
          <a:prstGeom prst="rect">
            <a:avLst/>
          </a:prstGeom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icture containing weapon, floor, indoor&#10;&#10;Description automatically generated">
            <a:extLst>
              <a:ext uri="{FF2B5EF4-FFF2-40B4-BE49-F238E27FC236}">
                <a16:creationId xmlns:a16="http://schemas.microsoft.com/office/drawing/2014/main" id="{7223AE16-4C86-4E05-B7D2-566FB2E6C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416900"/>
            <a:ext cx="2208230" cy="896300"/>
          </a:xfrm>
          <a:prstGeom prst="rect">
            <a:avLst/>
          </a:prstGeom>
        </p:spPr>
      </p:pic>
      <p:pic>
        <p:nvPicPr>
          <p:cNvPr id="19" name="Picture 18" descr="A close up of a flower&#10;&#10;Description automatically generated">
            <a:extLst>
              <a:ext uri="{FF2B5EF4-FFF2-40B4-BE49-F238E27FC236}">
                <a16:creationId xmlns:a16="http://schemas.microsoft.com/office/drawing/2014/main" id="{F45D7A0C-5E12-48DF-818D-A7FACB6726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411" y="4748056"/>
            <a:ext cx="2163819" cy="12411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AD9D40-75A4-4806-AFEA-6A4F5DB4A2E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42143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909" y="197110"/>
            <a:ext cx="5284586" cy="133672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500" dirty="0">
                <a:latin typeface="+mj-lt"/>
              </a:rPr>
              <a:t>Enjoy Life Now This Is Not Rehearsal : We Don’t Have A Great Day, We Make It A Great Day : </a:t>
            </a:r>
            <a:r>
              <a:rPr lang="en-US" sz="2500" dirty="0">
                <a:solidFill>
                  <a:srgbClr val="66FFFF"/>
                </a:solidFill>
                <a:latin typeface="+mj-lt"/>
              </a:rPr>
              <a:t>How To Make Your Life Great?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icture containing object&#10;&#10;Description automatically generated">
            <a:extLst>
              <a:ext uri="{FF2B5EF4-FFF2-40B4-BE49-F238E27FC236}">
                <a16:creationId xmlns:a16="http://schemas.microsoft.com/office/drawing/2014/main" id="{C3AC0AD7-9C18-4C2B-9340-627C911F4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28" y="795419"/>
            <a:ext cx="1100358" cy="824206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909" y="1604414"/>
            <a:ext cx="5284585" cy="443404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Developing </a:t>
            </a:r>
            <a:r>
              <a:rPr lang="en-US" dirty="0">
                <a:solidFill>
                  <a:srgbClr val="66FFFF"/>
                </a:solidFill>
              </a:rPr>
              <a:t>Sense Of Humor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Do</a:t>
            </a:r>
            <a:r>
              <a:rPr lang="en-US" dirty="0">
                <a:solidFill>
                  <a:schemeClr val="tx1"/>
                </a:solidFill>
              </a:rPr>
              <a:t>, What You </a:t>
            </a:r>
            <a:r>
              <a:rPr lang="en-US" dirty="0">
                <a:solidFill>
                  <a:srgbClr val="66FFFF"/>
                </a:solidFill>
              </a:rPr>
              <a:t>Want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Increase Your </a:t>
            </a:r>
            <a:r>
              <a:rPr lang="en-US" dirty="0">
                <a:solidFill>
                  <a:srgbClr val="66FFFF"/>
                </a:solidFill>
              </a:rPr>
              <a:t>Concentration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>
                <a:solidFill>
                  <a:srgbClr val="66FFFF"/>
                </a:solidFill>
              </a:rPr>
              <a:t>Memory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</a:t>
            </a:r>
            <a:r>
              <a:rPr lang="en-US" dirty="0">
                <a:solidFill>
                  <a:srgbClr val="66FFFF"/>
                </a:solidFill>
              </a:rPr>
              <a:t>Control</a:t>
            </a:r>
            <a:r>
              <a:rPr lang="en-US" dirty="0">
                <a:solidFill>
                  <a:schemeClr val="tx1"/>
                </a:solidFill>
              </a:rPr>
              <a:t> Your </a:t>
            </a:r>
            <a:r>
              <a:rPr lang="en-US" dirty="0">
                <a:solidFill>
                  <a:srgbClr val="66FFFF"/>
                </a:solidFill>
              </a:rPr>
              <a:t>Sense Organs</a:t>
            </a:r>
            <a:r>
              <a:rPr lang="en-US" dirty="0">
                <a:solidFill>
                  <a:schemeClr val="tx1"/>
                </a:solidFill>
              </a:rPr>
              <a:t>? A Brief And Useful Tool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Forgetfulness</a:t>
            </a:r>
            <a:r>
              <a:rPr lang="en-US" dirty="0">
                <a:solidFill>
                  <a:schemeClr val="tx1"/>
                </a:solidFill>
              </a:rPr>
              <a:t> Is A </a:t>
            </a:r>
            <a:r>
              <a:rPr lang="en-US" dirty="0">
                <a:solidFill>
                  <a:srgbClr val="66FFFF"/>
                </a:solidFill>
              </a:rPr>
              <a:t>Sign</a:t>
            </a:r>
            <a:r>
              <a:rPr lang="en-US" dirty="0">
                <a:solidFill>
                  <a:schemeClr val="tx1"/>
                </a:solidFill>
              </a:rPr>
              <a:t> That You Are </a:t>
            </a:r>
            <a:r>
              <a:rPr lang="en-US" dirty="0">
                <a:solidFill>
                  <a:srgbClr val="66FFFF"/>
                </a:solidFill>
              </a:rPr>
              <a:t>Intelligent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C749334-0A6F-4BF7-98F5-4F2FFDB70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015" y="489893"/>
            <a:ext cx="2730354" cy="18225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E158D0-C9B7-45AC-8098-B57F2B911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043" y="3370755"/>
            <a:ext cx="1789619" cy="1446012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3C2C98A9-9C21-465A-8528-B7EC3BCAD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055147"/>
            <a:ext cx="2208230" cy="146295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CFFD04-0A29-4090-9565-C472AC12DA1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2550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316" y="271511"/>
            <a:ext cx="5339502" cy="146492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latin typeface="+mj-lt"/>
              </a:rPr>
              <a:t>There Are Some Things That Money Can’t Buy Like Manners, Morals And Integrity : </a:t>
            </a:r>
            <a:r>
              <a:rPr lang="en-US" sz="2800" dirty="0">
                <a:solidFill>
                  <a:srgbClr val="66FFFF"/>
                </a:solidFill>
                <a:latin typeface="+mj-lt"/>
              </a:rPr>
              <a:t>Develop Etiquette But How?    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315" y="1946682"/>
            <a:ext cx="5338098" cy="42047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Dining Table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rgbClr val="66FFFF"/>
                </a:solidFill>
              </a:rPr>
              <a:t>Party Etiquette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</a:t>
            </a:r>
            <a:r>
              <a:rPr lang="en-US" dirty="0">
                <a:solidFill>
                  <a:srgbClr val="66FFFF"/>
                </a:solidFill>
              </a:rPr>
              <a:t>Organize A Party </a:t>
            </a:r>
            <a:r>
              <a:rPr lang="en-US" dirty="0">
                <a:solidFill>
                  <a:schemeClr val="tx1"/>
                </a:solidFill>
              </a:rPr>
              <a:t>At Home?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Meet With </a:t>
            </a:r>
            <a:r>
              <a:rPr lang="en-US" dirty="0">
                <a:solidFill>
                  <a:srgbClr val="66FFFF"/>
                </a:solidFill>
              </a:rPr>
              <a:t>Smartest People </a:t>
            </a:r>
            <a:r>
              <a:rPr lang="en-US" dirty="0">
                <a:solidFill>
                  <a:schemeClr val="tx1"/>
                </a:solidFill>
              </a:rPr>
              <a:t>I Know  </a:t>
            </a: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group of people in a room&#10;&#10;Description automatically generated">
            <a:extLst>
              <a:ext uri="{FF2B5EF4-FFF2-40B4-BE49-F238E27FC236}">
                <a16:creationId xmlns:a16="http://schemas.microsoft.com/office/drawing/2014/main" id="{67BE2F51-E0B2-42BE-AA2A-DBBA1201B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366" y="3725568"/>
            <a:ext cx="1741359" cy="1061804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D2C5A1E-0657-4747-A3F0-80B57DBF4D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30" r="24193" b="17163"/>
          <a:stretch/>
        </p:blipFill>
        <p:spPr>
          <a:xfrm>
            <a:off x="8850774" y="399508"/>
            <a:ext cx="3028386" cy="2148811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405651-5395-428F-ADBB-60ACF8DE2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150" y="5125164"/>
            <a:ext cx="2407535" cy="129031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70EFD3-4B92-4AEF-B75D-3C10D1FAC33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4104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00" y="250980"/>
            <a:ext cx="5561005" cy="144851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If You Take Responsibility For Yourself, You Will Develop A Hunger To Accomplish Your Dreams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Important Facts To Know – Key Factors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000" y="1786292"/>
            <a:ext cx="5561004" cy="43466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Mirror Concept Of Life And </a:t>
            </a:r>
            <a:r>
              <a:rPr lang="en-US" dirty="0">
                <a:solidFill>
                  <a:srgbClr val="66FFFF"/>
                </a:solidFill>
              </a:rPr>
              <a:t>Don’t Die Before You Die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Aim High, Achieve More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What You Are </a:t>
            </a:r>
            <a:r>
              <a:rPr lang="en-US" dirty="0">
                <a:solidFill>
                  <a:srgbClr val="66FFFF"/>
                </a:solidFill>
              </a:rPr>
              <a:t>Storing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Reason Why We Can’t </a:t>
            </a:r>
            <a:r>
              <a:rPr lang="en-US" dirty="0">
                <a:solidFill>
                  <a:srgbClr val="66FFFF"/>
                </a:solidFill>
              </a:rPr>
              <a:t>Print Unlimited Currency</a:t>
            </a:r>
            <a:r>
              <a:rPr lang="en-US" dirty="0">
                <a:solidFill>
                  <a:schemeClr val="tx1"/>
                </a:solidFill>
              </a:rPr>
              <a:t>?  </a:t>
            </a: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wall&#10;&#10;Description automatically generated">
            <a:extLst>
              <a:ext uri="{FF2B5EF4-FFF2-40B4-BE49-F238E27FC236}">
                <a16:creationId xmlns:a16="http://schemas.microsoft.com/office/drawing/2014/main" id="{EEBB2F0B-10A0-4514-83AF-4F01BEE23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366" y="3677072"/>
            <a:ext cx="1741359" cy="1158795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DCEC2F-FDBC-40B2-B731-189A0DC20E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774" y="625965"/>
            <a:ext cx="3028386" cy="1695896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D4A200A-CE23-441E-9B4F-60405AD59B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150" y="5096211"/>
            <a:ext cx="2407535" cy="134821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CA1D712-5D64-4CFD-9BB1-77AC0B9A466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88123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394" y="217181"/>
            <a:ext cx="5097052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If Plan “A” Didn’t Work The Alphabet Has 25 More Letters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How To Manage Failure?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80E4F443-BFFA-4E50-B68F-801F2B265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28" y="797004"/>
            <a:ext cx="1100358" cy="821036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394" y="1640786"/>
            <a:ext cx="5089995" cy="44644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This Is It! You Need To Know </a:t>
            </a:r>
            <a:r>
              <a:rPr lang="en-US" dirty="0">
                <a:solidFill>
                  <a:srgbClr val="66FFFF"/>
                </a:solidFill>
              </a:rPr>
              <a:t>How To Fight Back From Failure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Life Is Nothing But Choices You Make. </a:t>
            </a:r>
            <a:r>
              <a:rPr lang="en-US" dirty="0">
                <a:solidFill>
                  <a:srgbClr val="66FFFF"/>
                </a:solidFill>
              </a:rPr>
              <a:t>Life Starts   With B And Ends With D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Journey From </a:t>
            </a:r>
            <a:r>
              <a:rPr lang="en-US" dirty="0">
                <a:solidFill>
                  <a:srgbClr val="66FFFF"/>
                </a:solidFill>
              </a:rPr>
              <a:t>Worrier To Warrior 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doll&#10;&#10;Description automatically generated">
            <a:extLst>
              <a:ext uri="{FF2B5EF4-FFF2-40B4-BE49-F238E27FC236}">
                <a16:creationId xmlns:a16="http://schemas.microsoft.com/office/drawing/2014/main" id="{E29BAD72-8FF1-4BB9-9A32-D26677A3A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015" y="492685"/>
            <a:ext cx="2730354" cy="18169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A92553-9C56-4E2E-9CFA-97013EACA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2553" y="3198952"/>
            <a:ext cx="1534598" cy="1789619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6D288CBA-1AF1-4B15-86EB-8C7A7E946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165558"/>
            <a:ext cx="2208230" cy="124212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178808-DCBF-43D1-B628-603F9FC7B7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72490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62" y="159215"/>
            <a:ext cx="5059548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Wear Your Failure As A Badge Of Honour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How To Overcome Fear Of Failure?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657" y="1578313"/>
            <a:ext cx="5074148" cy="45638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Own The </a:t>
            </a:r>
            <a:r>
              <a:rPr lang="en-US" dirty="0">
                <a:solidFill>
                  <a:srgbClr val="66FFFF"/>
                </a:solidFill>
              </a:rPr>
              <a:t>Responsibility</a:t>
            </a:r>
            <a:r>
              <a:rPr lang="en-US" dirty="0">
                <a:solidFill>
                  <a:schemeClr val="tx1"/>
                </a:solidFill>
              </a:rPr>
              <a:t> Of Your Life, </a:t>
            </a:r>
            <a:r>
              <a:rPr lang="en-US" dirty="0">
                <a:solidFill>
                  <a:srgbClr val="66FFFF"/>
                </a:solidFill>
              </a:rPr>
              <a:t>Stop Blaming Others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Choose And Why To </a:t>
            </a:r>
            <a:r>
              <a:rPr lang="en-US" dirty="0">
                <a:solidFill>
                  <a:srgbClr val="66FFFF"/>
                </a:solidFill>
              </a:rPr>
              <a:t>Choose A Mentor </a:t>
            </a:r>
            <a:r>
              <a:rPr lang="en-US" dirty="0">
                <a:solidFill>
                  <a:schemeClr val="tx1"/>
                </a:solidFill>
              </a:rPr>
              <a:t>For Your Life?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Failure Is Part Of Success Not Opposite Of Success</a:t>
            </a:r>
            <a:r>
              <a:rPr lang="en-US" dirty="0">
                <a:solidFill>
                  <a:schemeClr val="tx1"/>
                </a:solidFill>
              </a:rPr>
              <a:t>, Let’s Move On But How?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Art Of Failing Successfully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F09956-5730-41C7-8F9A-A5166C715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77"/>
          <a:stretch/>
        </p:blipFill>
        <p:spPr>
          <a:xfrm>
            <a:off x="6369366" y="3530904"/>
            <a:ext cx="1741359" cy="1451132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84C6ADCD-4120-42AA-A6CB-ADD987E65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7230" y="297192"/>
            <a:ext cx="2835473" cy="2353443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9290A59A-A3F3-4B04-A08B-D4E459E68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150" y="5158883"/>
            <a:ext cx="2407535" cy="122287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67AE94-F900-4F8C-8010-524921AA68D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98651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4794" y="197110"/>
            <a:ext cx="5036109" cy="140071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br>
              <a:rPr lang="en-US" sz="2800" dirty="0">
                <a:latin typeface="+mj-lt"/>
              </a:rPr>
            </a:br>
            <a:r>
              <a:rPr lang="en-US" sz="2700" dirty="0">
                <a:latin typeface="+mj-lt"/>
              </a:rPr>
              <a:t>Never Stop Learning, Because Life Never Stop Teaching : </a:t>
            </a:r>
            <a:r>
              <a:rPr lang="en-US" sz="2700" dirty="0">
                <a:solidFill>
                  <a:srgbClr val="66FFFF"/>
                </a:solidFill>
                <a:latin typeface="+mj-lt"/>
              </a:rPr>
              <a:t>Learner Is The Way to Become Good Earner  </a:t>
            </a:r>
            <a:br>
              <a:rPr lang="en-US" sz="2800" dirty="0">
                <a:latin typeface="+mj-lt"/>
              </a:rPr>
            </a:br>
            <a:endParaRPr lang="en-US" sz="2800" dirty="0">
              <a:latin typeface="+mj-l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a clock&#10;&#10;Description automatically generated">
            <a:extLst>
              <a:ext uri="{FF2B5EF4-FFF2-40B4-BE49-F238E27FC236}">
                <a16:creationId xmlns:a16="http://schemas.microsoft.com/office/drawing/2014/main" id="{E758CA7A-4511-45C1-9CBE-F6370B6DF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9342" y="806245"/>
            <a:ext cx="1413542" cy="791583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524" y="1669863"/>
            <a:ext cx="5028379" cy="45461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Intense Efforts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Intense Focus</a:t>
            </a:r>
            <a:r>
              <a:rPr lang="en-US" dirty="0">
                <a:solidFill>
                  <a:schemeClr val="tx1"/>
                </a:solidFill>
              </a:rPr>
              <a:t>, How To Manage Distraction In Life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66FFFF"/>
                </a:solidFill>
              </a:rPr>
              <a:t>Alert Approach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Nature Is Biggest Teacher </a:t>
            </a:r>
            <a:r>
              <a:rPr lang="en-US" dirty="0">
                <a:solidFill>
                  <a:schemeClr val="tx1"/>
                </a:solidFill>
              </a:rPr>
              <a:t>But How To Use It?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Leave Comfort Zone</a:t>
            </a: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4FF152-3B16-4137-A5EE-C24F6B0F0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817" y="3445262"/>
            <a:ext cx="2375425" cy="1330238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E68782DB-5A2C-42C6-978A-C9328CB98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664" y="149137"/>
            <a:ext cx="2572715" cy="2572715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FECC087A-A0E6-49AB-9881-14DD9A98B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3413" y="5113574"/>
            <a:ext cx="2874915" cy="1200277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4FE91333-1836-4644-9853-FFB7CF3067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6668" y="4532752"/>
            <a:ext cx="2857500" cy="1600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A86BDF-DC1E-4F08-A5CB-ABCA661022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17158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370" y="197110"/>
            <a:ext cx="5071906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The Roots Of Education Are Bitter But Fruits Are Sweet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How To Become Genius? 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1E0D39-3961-46D3-A7D7-340571357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251" y="755389"/>
            <a:ext cx="1365659" cy="897920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370" y="1653309"/>
            <a:ext cx="5078076" cy="455352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Learn From </a:t>
            </a:r>
            <a:r>
              <a:rPr lang="en-US" sz="1900" dirty="0">
                <a:solidFill>
                  <a:srgbClr val="66FFFF"/>
                </a:solidFill>
              </a:rPr>
              <a:t>Life Of Universal Genius </a:t>
            </a:r>
            <a:r>
              <a:rPr lang="en-US" sz="1900" dirty="0">
                <a:solidFill>
                  <a:schemeClr val="tx1"/>
                </a:solidFill>
              </a:rPr>
              <a:t>And Move Forward 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People will Do What You Want, </a:t>
            </a:r>
            <a:r>
              <a:rPr lang="en-US" sz="1900" dirty="0">
                <a:solidFill>
                  <a:srgbClr val="66FFFF"/>
                </a:solidFill>
              </a:rPr>
              <a:t>How to Influence Others Decision Making</a:t>
            </a:r>
            <a:r>
              <a:rPr lang="en-US" sz="1900" dirty="0">
                <a:solidFill>
                  <a:schemeClr val="tx1"/>
                </a:solidFill>
              </a:rPr>
              <a:t>, Excellent Tips and Techniques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Tips to </a:t>
            </a:r>
            <a:r>
              <a:rPr lang="en-US" sz="1900" dirty="0">
                <a:solidFill>
                  <a:srgbClr val="66FFFF"/>
                </a:solidFill>
              </a:rPr>
              <a:t>Score Outstanding </a:t>
            </a:r>
            <a:r>
              <a:rPr lang="en-US" sz="1900" dirty="0">
                <a:solidFill>
                  <a:schemeClr val="tx1"/>
                </a:solidFill>
              </a:rPr>
              <a:t>and How to </a:t>
            </a:r>
            <a:r>
              <a:rPr lang="en-US" sz="1900" dirty="0">
                <a:solidFill>
                  <a:srgbClr val="66FFFF"/>
                </a:solidFill>
              </a:rPr>
              <a:t>Be an Influential Personality?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How to Become A </a:t>
            </a:r>
            <a:r>
              <a:rPr lang="en-US" sz="1900" dirty="0">
                <a:solidFill>
                  <a:srgbClr val="66FFFF"/>
                </a:solidFill>
              </a:rPr>
              <a:t>Good Teacher</a:t>
            </a:r>
            <a:r>
              <a:rPr lang="en-US" sz="1900" dirty="0">
                <a:solidFill>
                  <a:schemeClr val="tx1"/>
                </a:solidFill>
              </a:rPr>
              <a:t>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Are You </a:t>
            </a:r>
            <a:r>
              <a:rPr lang="en-US" sz="1900" dirty="0">
                <a:solidFill>
                  <a:srgbClr val="66FFFF"/>
                </a:solidFill>
              </a:rPr>
              <a:t>Spiritual OR Religious</a:t>
            </a:r>
            <a:r>
              <a:rPr lang="en-US" sz="1900" dirty="0">
                <a:solidFill>
                  <a:schemeClr val="tx1"/>
                </a:solidFill>
              </a:rPr>
              <a:t>?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Let’s Know Few Things </a:t>
            </a:r>
            <a:r>
              <a:rPr lang="en-US" sz="1900" dirty="0">
                <a:solidFill>
                  <a:srgbClr val="66FFFF"/>
                </a:solidFill>
              </a:rPr>
              <a:t>You Can Never Compensate</a:t>
            </a:r>
            <a:r>
              <a:rPr lang="en-US" sz="1900" dirty="0">
                <a:solidFill>
                  <a:schemeClr val="tx1"/>
                </a:solidFill>
              </a:rPr>
              <a:t>, What These things are? </a:t>
            </a:r>
          </a:p>
          <a:p>
            <a:pPr marL="171450" lvl="0" indent="-228600" algn="l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57EA606-AF9D-4CA1-B7DD-3251F16E1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015" y="524022"/>
            <a:ext cx="2730354" cy="17542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B24A1B-C332-463D-A119-15F315C673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305304"/>
            <a:ext cx="2182623" cy="1545002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012308-631C-4A5F-9CA4-3D6844433C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168319"/>
            <a:ext cx="2208230" cy="1236608"/>
          </a:xfrm>
          <a:prstGeom prst="rect">
            <a:avLst/>
          </a:prstGeom>
        </p:spPr>
      </p:pic>
      <p:pic>
        <p:nvPicPr>
          <p:cNvPr id="17" name="Picture 16" descr="A picture containing athletic game, sport&#10;&#10;Description automatically generated">
            <a:extLst>
              <a:ext uri="{FF2B5EF4-FFF2-40B4-BE49-F238E27FC236}">
                <a16:creationId xmlns:a16="http://schemas.microsoft.com/office/drawing/2014/main" id="{9720066B-AE5F-4658-89CE-F3A568F073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5847" y="3098639"/>
            <a:ext cx="2154048" cy="1356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854A7F-2195-43E9-8B30-FE39C54C5A6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2519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12D540-CC70-4EE4-AFC2-E2F72F7A80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7" b="1951"/>
          <a:stretch/>
        </p:blipFill>
        <p:spPr>
          <a:xfrm>
            <a:off x="2383488" y="737419"/>
            <a:ext cx="1100285" cy="5368413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25C57-C7AA-45AE-9DB2-8F26D4F42FD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www.pragyapersonalitydevelopment.com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saurabh@pipd.in, 9829178749</a:t>
            </a: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7FD5319-B3D9-4BEA-A03A-7BBF5BAB46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7" b="1951"/>
          <a:stretch/>
        </p:blipFill>
        <p:spPr>
          <a:xfrm>
            <a:off x="8218238" y="480060"/>
            <a:ext cx="1100285" cy="5368413"/>
          </a:xfrm>
          <a:prstGeom prst="rect">
            <a:avLst/>
          </a:prstGeom>
        </p:spPr>
      </p:pic>
      <p:pic>
        <p:nvPicPr>
          <p:cNvPr id="11" name="Picture 10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52A6C875-9F82-418F-A941-0FB922719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3605" y="519469"/>
            <a:ext cx="4114800" cy="2746989"/>
          </a:xfrm>
          <a:prstGeom prst="rect">
            <a:avLst/>
          </a:prstGeom>
        </p:spPr>
      </p:pic>
      <p:pic>
        <p:nvPicPr>
          <p:cNvPr id="13" name="Picture 1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CA08F9B9-2850-447B-8200-58935C2B80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2465" y="3291810"/>
            <a:ext cx="4095940" cy="2679294"/>
          </a:xfrm>
          <a:prstGeom prst="rect">
            <a:avLst/>
          </a:prstGeom>
        </p:spPr>
      </p:pic>
      <p:pic>
        <p:nvPicPr>
          <p:cNvPr id="17" name="Picture 16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E2A43F6E-1784-4C48-ACE4-3FECC4A5EF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4985" y="2163083"/>
            <a:ext cx="2360003" cy="2269026"/>
          </a:xfrm>
          <a:prstGeom prst="rect">
            <a:avLst/>
          </a:prstGeom>
        </p:spPr>
      </p:pic>
      <p:pic>
        <p:nvPicPr>
          <p:cNvPr id="22" name="Picture 2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AA93586-8ADA-40EF-A6E9-AA9A1661D8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323" y="2363759"/>
            <a:ext cx="1938100" cy="160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356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461" y="345439"/>
            <a:ext cx="4845037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To Be Angry Is To Punish Yourself For Other’s Mistake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How To Control Anger? 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462" y="1905031"/>
            <a:ext cx="4845038" cy="4283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Make Your </a:t>
            </a:r>
            <a:r>
              <a:rPr lang="en-US" dirty="0">
                <a:solidFill>
                  <a:srgbClr val="66FFFF"/>
                </a:solidFill>
              </a:rPr>
              <a:t>Anger Your Strength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Why</a:t>
            </a:r>
            <a:r>
              <a:rPr lang="en-US" dirty="0">
                <a:solidFill>
                  <a:schemeClr val="tx1"/>
                </a:solidFill>
              </a:rPr>
              <a:t> We </a:t>
            </a:r>
            <a:r>
              <a:rPr lang="en-US" dirty="0">
                <a:solidFill>
                  <a:srgbClr val="66FFFF"/>
                </a:solidFill>
              </a:rPr>
              <a:t>Get Angry</a:t>
            </a:r>
            <a:r>
              <a:rPr lang="en-US" dirty="0">
                <a:solidFill>
                  <a:schemeClr val="tx1"/>
                </a:solidFill>
              </a:rPr>
              <a:t>? </a:t>
            </a:r>
            <a:r>
              <a:rPr lang="en-US" dirty="0">
                <a:solidFill>
                  <a:srgbClr val="66FFFF"/>
                </a:solidFill>
              </a:rPr>
              <a:t>Psychology Or Science?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Let’s Understand How We Can </a:t>
            </a:r>
            <a:r>
              <a:rPr lang="en-US" dirty="0">
                <a:solidFill>
                  <a:srgbClr val="66FFFF"/>
                </a:solidFill>
              </a:rPr>
              <a:t>Maintain Our Mental Peace?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Anger Is A </a:t>
            </a:r>
            <a:r>
              <a:rPr lang="en-US" dirty="0">
                <a:solidFill>
                  <a:srgbClr val="66FFFF"/>
                </a:solidFill>
              </a:rPr>
              <a:t>Powerful Emotion, </a:t>
            </a:r>
            <a:r>
              <a:rPr lang="en-US" dirty="0">
                <a:solidFill>
                  <a:schemeClr val="tx1"/>
                </a:solidFill>
              </a:rPr>
              <a:t>Use It Well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If Anger Is Out Of Your Control </a:t>
            </a:r>
            <a:r>
              <a:rPr lang="en-US" dirty="0">
                <a:solidFill>
                  <a:srgbClr val="66FFFF"/>
                </a:solidFill>
              </a:rPr>
              <a:t>Flush It Out</a:t>
            </a: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2D282F7-F7C6-4B67-AB1B-84C755E0E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925" y="3198952"/>
            <a:ext cx="1531854" cy="1789619"/>
          </a:xfrm>
          <a:prstGeom prst="rect">
            <a:avLst/>
          </a:pr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doll&#10;&#10;Description automatically generated">
            <a:extLst>
              <a:ext uri="{FF2B5EF4-FFF2-40B4-BE49-F238E27FC236}">
                <a16:creationId xmlns:a16="http://schemas.microsoft.com/office/drawing/2014/main" id="{0BCEC394-39EB-448B-8E04-655B42166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63"/>
          <a:stretch/>
        </p:blipFill>
        <p:spPr>
          <a:xfrm>
            <a:off x="5838252" y="751532"/>
            <a:ext cx="1336485" cy="953029"/>
          </a:xfrm>
          <a:prstGeom prst="rect">
            <a:avLst/>
          </a:prstGeom>
        </p:spPr>
      </p:pic>
      <p:pic>
        <p:nvPicPr>
          <p:cNvPr id="14" name="Picture 13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7A969A62-F168-4EB2-B242-0A1E9A6E6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8039" y="42608"/>
            <a:ext cx="2707362" cy="27073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00049D-B2E0-4160-BD05-A6C798F763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89957" y="4724055"/>
            <a:ext cx="1830095" cy="181179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3563B89-ED4A-4A81-B194-4AFA29685A7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50401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755" y="280752"/>
            <a:ext cx="5178865" cy="149287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When You Stop Expecting People To Be Perfect, You Like Them For Who They Are.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Know How To Manage Expectation And Insult? </a:t>
            </a:r>
          </a:p>
        </p:txBody>
      </p:sp>
      <p:sp>
        <p:nvSpPr>
          <p:cNvPr id="24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771" y="1939636"/>
            <a:ext cx="5141397" cy="41748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FFFF"/>
                </a:solidFill>
              </a:rPr>
              <a:t>Law of Nature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FFFF"/>
                </a:solidFill>
              </a:rPr>
              <a:t>Price of Love </a:t>
            </a:r>
            <a:r>
              <a:rPr lang="en-US" sz="2000" dirty="0">
                <a:solidFill>
                  <a:schemeClr val="tx1"/>
                </a:solidFill>
              </a:rPr>
              <a:t>in Your Life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Most Selfish </a:t>
            </a:r>
            <a:r>
              <a:rPr lang="en-US" sz="2000" dirty="0">
                <a:solidFill>
                  <a:srgbClr val="66FFFF"/>
                </a:solidFill>
              </a:rPr>
              <a:t>Word Is Expectation</a:t>
            </a:r>
            <a:r>
              <a:rPr lang="en-US" sz="2000" dirty="0">
                <a:solidFill>
                  <a:schemeClr val="tx1"/>
                </a:solidFill>
              </a:rPr>
              <a:t>, Managing It Is </a:t>
            </a:r>
            <a:r>
              <a:rPr lang="en-US" sz="2000" dirty="0">
                <a:solidFill>
                  <a:srgbClr val="66FFFF"/>
                </a:solidFill>
              </a:rPr>
              <a:t>Key To Happiness 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FFFF"/>
                </a:solidFill>
              </a:rPr>
              <a:t>Insult Is Good </a:t>
            </a:r>
            <a:r>
              <a:rPr lang="en-US" sz="2000" dirty="0">
                <a:solidFill>
                  <a:schemeClr val="tx1"/>
                </a:solidFill>
              </a:rPr>
              <a:t>but How? </a:t>
            </a:r>
          </a:p>
          <a:p>
            <a:pPr marL="1714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E7D5C4-3F42-451A-827F-C9AC38671C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801"/>
          <a:stretch/>
        </p:blipFill>
        <p:spPr>
          <a:xfrm>
            <a:off x="9041015" y="700821"/>
            <a:ext cx="2730354" cy="1400654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music&#10;&#10;Description automatically generated">
            <a:extLst>
              <a:ext uri="{FF2B5EF4-FFF2-40B4-BE49-F238E27FC236}">
                <a16:creationId xmlns:a16="http://schemas.microsoft.com/office/drawing/2014/main" id="{AC68268E-34DB-478F-8764-B17D651DB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252" y="912631"/>
            <a:ext cx="1399139" cy="7106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3E722D-10B9-4BD1-9BD3-FAA618932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3221" y="4886632"/>
            <a:ext cx="2631793" cy="1750142"/>
          </a:xfrm>
          <a:prstGeom prst="rect">
            <a:avLst/>
          </a:prstGeom>
        </p:spPr>
      </p:pic>
      <p:pic>
        <p:nvPicPr>
          <p:cNvPr id="14" name="Picture 13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35A8CCF0-D4BC-4C88-99F8-83165537F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0138" y="3453265"/>
            <a:ext cx="2085390" cy="135784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A9DD5A-9833-4452-9CF7-734ECD13EB1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896366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297" y="201639"/>
            <a:ext cx="5039740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Go Where You Are Celebrated Not Where You’re Tolerated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How To Do That? 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4296" y="1616364"/>
            <a:ext cx="5034950" cy="45258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</a:t>
            </a:r>
            <a:r>
              <a:rPr lang="en-US" dirty="0">
                <a:solidFill>
                  <a:srgbClr val="66FFFF"/>
                </a:solidFill>
              </a:rPr>
              <a:t>Handle Bullies</a:t>
            </a:r>
            <a:r>
              <a:rPr lang="en-US" dirty="0">
                <a:solidFill>
                  <a:schemeClr val="tx1"/>
                </a:solidFill>
              </a:rPr>
              <a:t>? 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Manage a Situation When Someone is </a:t>
            </a:r>
            <a:r>
              <a:rPr lang="en-US" dirty="0">
                <a:solidFill>
                  <a:srgbClr val="66FFFF"/>
                </a:solidFill>
              </a:rPr>
              <a:t>Ignoring You?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Deal With </a:t>
            </a:r>
            <a:r>
              <a:rPr lang="en-US" dirty="0">
                <a:solidFill>
                  <a:srgbClr val="66FFFF"/>
                </a:solidFill>
              </a:rPr>
              <a:t>Bipolar Disorder?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950937-E3EA-4A63-A3E4-046F60858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5432" y="3539368"/>
            <a:ext cx="2193695" cy="1431385"/>
          </a:xfrm>
          <a:prstGeom prst="rect">
            <a:avLst/>
          </a:prstGeom>
        </p:spPr>
      </p:pic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E64B7C-AEC8-45D3-94C0-278A0E855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774" y="504830"/>
            <a:ext cx="3028386" cy="1938167"/>
          </a:xfrm>
          <a:prstGeom prst="rect">
            <a:avLst/>
          </a:pr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536991-701E-4101-B8A2-EB3668B7E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150" y="5005928"/>
            <a:ext cx="2407535" cy="152878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DBA5BA-2400-4D4D-A3BE-CBE54D1250E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150715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852" y="226873"/>
            <a:ext cx="5099050" cy="1395449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55563" lvl="0" indent="1588" algn="l">
              <a:lnSpc>
                <a:spcPct val="90000"/>
              </a:lnSpc>
            </a:pPr>
            <a:r>
              <a:rPr lang="en-US" sz="2700" dirty="0">
                <a:latin typeface="+mj-lt"/>
              </a:rPr>
              <a:t>Control Your Emotions or Your Emotions Will Control You : </a:t>
            </a:r>
            <a:r>
              <a:rPr lang="en-US" sz="2700" dirty="0">
                <a:solidFill>
                  <a:srgbClr val="66FFFF"/>
                </a:solidFill>
                <a:latin typeface="+mj-lt"/>
              </a:rPr>
              <a:t>Quotient Management – Very Important To Know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0F1CC2-A744-46BF-9997-37A31429B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28" y="877415"/>
            <a:ext cx="1100358" cy="660214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394" y="1699491"/>
            <a:ext cx="5063508" cy="44260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00050" lvl="0" indent="-28575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Emotional Quotient </a:t>
            </a:r>
            <a:r>
              <a:rPr lang="en-US" dirty="0">
                <a:solidFill>
                  <a:schemeClr val="tx1"/>
                </a:solidFill>
              </a:rPr>
              <a:t>/ </a:t>
            </a:r>
            <a:r>
              <a:rPr lang="en-US" dirty="0">
                <a:solidFill>
                  <a:srgbClr val="66FFFF"/>
                </a:solidFill>
              </a:rPr>
              <a:t>Intelligence Quotient</a:t>
            </a:r>
            <a:r>
              <a:rPr lang="en-US" dirty="0">
                <a:solidFill>
                  <a:schemeClr val="tx1"/>
                </a:solidFill>
              </a:rPr>
              <a:t>/ </a:t>
            </a:r>
            <a:r>
              <a:rPr lang="en-US" dirty="0">
                <a:solidFill>
                  <a:srgbClr val="66FFFF"/>
                </a:solidFill>
              </a:rPr>
              <a:t>Quotient Of Love </a:t>
            </a:r>
            <a:r>
              <a:rPr lang="en-US" dirty="0">
                <a:solidFill>
                  <a:schemeClr val="tx1"/>
                </a:solidFill>
              </a:rPr>
              <a:t>– Extremely Important to Understand in Current Scenario</a:t>
            </a:r>
          </a:p>
          <a:p>
            <a:pPr marL="400050" lvl="0" indent="-28575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400050" lvl="0" indent="-285750" algn="l">
              <a:buFont typeface="Arial" panose="020B0604020202020204" pitchFamily="34" charset="0"/>
              <a:buChar char="•"/>
            </a:pPr>
            <a:r>
              <a:rPr lang="en-US" dirty="0"/>
              <a:t>Don’t Let Your </a:t>
            </a:r>
            <a:r>
              <a:rPr lang="en-US" dirty="0">
                <a:solidFill>
                  <a:srgbClr val="66FFFF"/>
                </a:solidFill>
              </a:rPr>
              <a:t>Emotions Distract </a:t>
            </a:r>
            <a:r>
              <a:rPr lang="en-US" dirty="0"/>
              <a:t>You From Doing What Needs To Be Done</a:t>
            </a: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31B2108-8948-4FB2-82B7-7EA4141CE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015" y="629527"/>
            <a:ext cx="2730354" cy="1543243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0A0E1DE3-7465-469A-9005-F522B2EC4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6757" y="3198952"/>
            <a:ext cx="1206190" cy="1789619"/>
          </a:xfrm>
          <a:prstGeom prst="rect">
            <a:avLst/>
          </a:pr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469E09-7386-4918-AD29-344BD2E47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274715"/>
            <a:ext cx="2208230" cy="1023815"/>
          </a:xfrm>
          <a:prstGeom prst="rect">
            <a:avLst/>
          </a:prstGeom>
        </p:spPr>
      </p:pic>
      <p:pic>
        <p:nvPicPr>
          <p:cNvPr id="5" name="Picture 4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C5C98642-4D8B-436F-A46E-7676059F4F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802" y="3912493"/>
            <a:ext cx="3867150" cy="200977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E857DD-6B9D-4177-9DF5-211D7A95B6D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065728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369" y="152012"/>
            <a:ext cx="5115376" cy="153824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600" dirty="0">
                <a:latin typeface="+mj-lt"/>
              </a:rPr>
              <a:t>Leave Your Ego, Otherwise Everyone Would Leave You : </a:t>
            </a:r>
            <a:r>
              <a:rPr lang="en-US" sz="2600" dirty="0">
                <a:solidFill>
                  <a:srgbClr val="66FFFF"/>
                </a:solidFill>
                <a:latin typeface="+mj-lt"/>
              </a:rPr>
              <a:t>How To Control Ego And Manage Self Esteem?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sky&#10;&#10;Description automatically generated">
            <a:extLst>
              <a:ext uri="{FF2B5EF4-FFF2-40B4-BE49-F238E27FC236}">
                <a16:creationId xmlns:a16="http://schemas.microsoft.com/office/drawing/2014/main" id="{F5195C2E-860E-4D77-AD05-98F85BC42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253" y="749920"/>
            <a:ext cx="1399640" cy="931396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1665" y="1818861"/>
            <a:ext cx="5120080" cy="429593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Most </a:t>
            </a:r>
            <a:r>
              <a:rPr lang="en-US" dirty="0">
                <a:solidFill>
                  <a:srgbClr val="66FFFF"/>
                </a:solidFill>
              </a:rPr>
              <a:t>Poisonous Word Is Ego</a:t>
            </a:r>
            <a:r>
              <a:rPr lang="en-US" dirty="0">
                <a:solidFill>
                  <a:schemeClr val="tx1"/>
                </a:solidFill>
              </a:rPr>
              <a:t>, How To Manage Ego?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What Is The Difference In </a:t>
            </a:r>
            <a:r>
              <a:rPr lang="en-US" dirty="0">
                <a:solidFill>
                  <a:srgbClr val="66FFFF"/>
                </a:solidFill>
              </a:rPr>
              <a:t>Self Esteem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dirty="0">
                <a:solidFill>
                  <a:srgbClr val="66FFFF"/>
                </a:solidFill>
              </a:rPr>
              <a:t>Ego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Art Of Living, You Don’t Have </a:t>
            </a:r>
            <a:r>
              <a:rPr lang="en-US" dirty="0">
                <a:solidFill>
                  <a:srgbClr val="66FFFF"/>
                </a:solidFill>
              </a:rPr>
              <a:t>Ego</a:t>
            </a:r>
            <a:r>
              <a:rPr lang="en-US" dirty="0">
                <a:solidFill>
                  <a:schemeClr val="tx1"/>
                </a:solidFill>
              </a:rPr>
              <a:t> And Your </a:t>
            </a:r>
            <a:r>
              <a:rPr lang="en-US" dirty="0">
                <a:solidFill>
                  <a:srgbClr val="66FFFF"/>
                </a:solidFill>
              </a:rPr>
              <a:t>Self Esteem </a:t>
            </a:r>
            <a:r>
              <a:rPr lang="en-US" dirty="0">
                <a:solidFill>
                  <a:schemeClr val="tx1"/>
                </a:solidFill>
              </a:rPr>
              <a:t>Is Also </a:t>
            </a:r>
            <a:r>
              <a:rPr lang="en-US" dirty="0">
                <a:solidFill>
                  <a:srgbClr val="66FFFF"/>
                </a:solidFill>
              </a:rPr>
              <a:t>Not Compromised</a:t>
            </a:r>
          </a:p>
          <a:p>
            <a:pPr marL="57150" lvl="0" algn="l"/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Why We </a:t>
            </a:r>
            <a:r>
              <a:rPr lang="en-US" dirty="0">
                <a:solidFill>
                  <a:srgbClr val="66FFFF"/>
                </a:solidFill>
              </a:rPr>
              <a:t>Need Money</a:t>
            </a:r>
            <a:r>
              <a:rPr lang="en-US" dirty="0">
                <a:solidFill>
                  <a:schemeClr val="tx1"/>
                </a:solidFill>
              </a:rPr>
              <a:t>? Let’s Understand The Facts</a:t>
            </a: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DE93BB-AAE7-4575-B290-71E6BEDFB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043" y="3460684"/>
            <a:ext cx="1789619" cy="1266155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CE11E63A-C82F-4DBD-9062-208B0FB61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0" y="5166251"/>
            <a:ext cx="2208230" cy="12407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621BA38-5697-4A47-BABA-33EDE60F2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9429" y="1050100"/>
            <a:ext cx="2296201" cy="1610768"/>
          </a:xfrm>
          <a:prstGeom prst="rect">
            <a:avLst/>
          </a:prstGeom>
        </p:spPr>
      </p:pic>
      <p:pic>
        <p:nvPicPr>
          <p:cNvPr id="24" name="Picture 23" descr="A screenshot of a cell phone&#10;&#10;Description automatically generated">
            <a:extLst>
              <a:ext uri="{FF2B5EF4-FFF2-40B4-BE49-F238E27FC236}">
                <a16:creationId xmlns:a16="http://schemas.microsoft.com/office/drawing/2014/main" id="{7BF0AB16-3ECA-47D8-BD78-1803102AF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5314" y="3070199"/>
            <a:ext cx="2296201" cy="12235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4D9606A-FE13-45EA-97BD-F7C35D66CE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3059" y="152011"/>
            <a:ext cx="2454812" cy="12746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AC0756F-E59F-4EE7-8C86-0A982E0560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3557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1674" y="166256"/>
            <a:ext cx="5364824" cy="100004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Good To Forgive, Best To Forget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How To Control Ego</a:t>
            </a:r>
            <a:r>
              <a:rPr lang="en-US" sz="3000" dirty="0">
                <a:latin typeface="+mj-lt"/>
              </a:rPr>
              <a:t>?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674" y="1389030"/>
            <a:ext cx="5364824" cy="47754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Forgiveness And Gratitude, Accepting! Biggest Challenge | How To Admit Your Mistakes. </a:t>
            </a:r>
            <a:r>
              <a:rPr lang="en-US" dirty="0">
                <a:solidFill>
                  <a:srgbClr val="66FFFF"/>
                </a:solidFill>
              </a:rPr>
              <a:t>Power Of Magical Words</a:t>
            </a:r>
            <a:r>
              <a:rPr lang="en-US" dirty="0">
                <a:solidFill>
                  <a:schemeClr val="tx1"/>
                </a:solidFill>
              </a:rPr>
              <a:t> Will Change Your Life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Biggest Mistake </a:t>
            </a:r>
            <a:r>
              <a:rPr lang="en-US" dirty="0">
                <a:solidFill>
                  <a:schemeClr val="tx1"/>
                </a:solidFill>
              </a:rPr>
              <a:t>Of Life, Never Do This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Power Of </a:t>
            </a:r>
            <a:r>
              <a:rPr lang="en-US" dirty="0">
                <a:solidFill>
                  <a:srgbClr val="66FFFF"/>
                </a:solidFill>
              </a:rPr>
              <a:t>Forgiveness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Law Of </a:t>
            </a:r>
            <a:r>
              <a:rPr lang="en-US" dirty="0">
                <a:solidFill>
                  <a:srgbClr val="66FFFF"/>
                </a:solidFill>
              </a:rPr>
              <a:t>Gratitude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Art Of </a:t>
            </a:r>
            <a:r>
              <a:rPr lang="en-US" dirty="0">
                <a:solidFill>
                  <a:srgbClr val="66FFFF"/>
                </a:solidFill>
              </a:rPr>
              <a:t>Admitting Your Mistakes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</a:t>
            </a:r>
            <a:r>
              <a:rPr lang="en-US" dirty="0">
                <a:solidFill>
                  <a:srgbClr val="66FFFF"/>
                </a:solidFill>
              </a:rPr>
              <a:t>Overcome Guilt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B0973F1-A051-4209-ADBE-9D35450F9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330" y="3314998"/>
            <a:ext cx="947430" cy="1882944"/>
          </a:xfrm>
          <a:prstGeom prst="rect">
            <a:avLst/>
          </a:prstGeom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26C4938-BF7A-4ADE-8165-C33EAB6E2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7732" y="297192"/>
            <a:ext cx="2014469" cy="235344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icture containing object&#10;&#10;Description automatically generated">
            <a:extLst>
              <a:ext uri="{FF2B5EF4-FFF2-40B4-BE49-F238E27FC236}">
                <a16:creationId xmlns:a16="http://schemas.microsoft.com/office/drawing/2014/main" id="{B3FC92D1-FBC5-41C4-8EB9-15B92B419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150" y="5141352"/>
            <a:ext cx="2407535" cy="1257937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157340F-79F8-4FEE-9A04-67F8608F2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5759" y="1166299"/>
            <a:ext cx="1851388" cy="11538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55D4572F-1FEB-4764-83A6-1D47B854DA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6739" y="3406541"/>
            <a:ext cx="2755167" cy="12493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47D7A7-783A-4401-8573-D74CDBA43DB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83795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540" y="315224"/>
            <a:ext cx="5071906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The True Measure Of Character Is What You Do When Nobody Is Watching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Honesty Is Wisdom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AA4820-75FB-41E7-905A-86410535B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28" y="899422"/>
            <a:ext cx="1100358" cy="616200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539" y="1722631"/>
            <a:ext cx="5071906" cy="44472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Is </a:t>
            </a:r>
            <a:r>
              <a:rPr lang="en-US" dirty="0">
                <a:solidFill>
                  <a:srgbClr val="66FFFF"/>
                </a:solidFill>
              </a:rPr>
              <a:t>Honesty The Best Policy </a:t>
            </a:r>
            <a:r>
              <a:rPr lang="en-US" dirty="0">
                <a:solidFill>
                  <a:schemeClr val="tx1"/>
                </a:solidFill>
              </a:rPr>
              <a:t>Even In Today's World? 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Trying To Cheat Others? Find How You Are </a:t>
            </a:r>
            <a:r>
              <a:rPr lang="en-US" dirty="0">
                <a:solidFill>
                  <a:srgbClr val="66FFFF"/>
                </a:solidFill>
              </a:rPr>
              <a:t>Cheating Yourself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Loyalty</a:t>
            </a:r>
            <a:r>
              <a:rPr lang="en-US" dirty="0">
                <a:solidFill>
                  <a:schemeClr val="tx1"/>
                </a:solidFill>
              </a:rPr>
              <a:t> Is The Key, Know How?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Professional Honesty </a:t>
            </a:r>
            <a:r>
              <a:rPr lang="en-US" dirty="0">
                <a:solidFill>
                  <a:schemeClr val="tx1"/>
                </a:solidFill>
              </a:rPr>
              <a:t>Is Key To Long Term Growth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Cheating Is Choice Not A Mistake</a:t>
            </a: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53377B-2ED7-4C1E-8C7A-2D092DE04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015" y="657885"/>
            <a:ext cx="2730354" cy="1486526"/>
          </a:xfrm>
          <a:prstGeom prst="rect">
            <a:avLst/>
          </a:prstGeom>
        </p:spPr>
      </p:pic>
      <p:pic>
        <p:nvPicPr>
          <p:cNvPr id="14" name="Picture 13" descr="Graffiti on a wall&#10;&#10;Description automatically generated">
            <a:extLst>
              <a:ext uri="{FF2B5EF4-FFF2-40B4-BE49-F238E27FC236}">
                <a16:creationId xmlns:a16="http://schemas.microsoft.com/office/drawing/2014/main" id="{548133CF-E7DE-4750-993E-DF8F0D3CF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043" y="3198952"/>
            <a:ext cx="1789619" cy="1789619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room&#10;&#10;Description automatically generated">
            <a:extLst>
              <a:ext uri="{FF2B5EF4-FFF2-40B4-BE49-F238E27FC236}">
                <a16:creationId xmlns:a16="http://schemas.microsoft.com/office/drawing/2014/main" id="{1C1F66EF-C1D6-4B1C-B3FA-AC0ED701A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234565"/>
            <a:ext cx="2208230" cy="110411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202314-A3D7-4F2D-98D3-F7E7DB9B144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34197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296" y="361702"/>
            <a:ext cx="5080284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Respect Those Who Deserve It Not Those Who Demand It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Know How To Earn Respect</a:t>
            </a:r>
            <a:r>
              <a:rPr lang="en-US" sz="3000" dirty="0">
                <a:latin typeface="+mj-lt"/>
              </a:rPr>
              <a:t>?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1295" y="1802253"/>
            <a:ext cx="5080283" cy="43768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</a:t>
            </a:r>
            <a:r>
              <a:rPr lang="en-US" dirty="0">
                <a:solidFill>
                  <a:srgbClr val="66FFFF"/>
                </a:solidFill>
              </a:rPr>
              <a:t>Overcome Trust Issues </a:t>
            </a:r>
            <a:r>
              <a:rPr lang="en-US" dirty="0">
                <a:solidFill>
                  <a:schemeClr val="tx1"/>
                </a:solidFill>
              </a:rPr>
              <a:t>In Relationship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What Is </a:t>
            </a:r>
            <a:r>
              <a:rPr lang="en-US" dirty="0">
                <a:solidFill>
                  <a:srgbClr val="66FFFF"/>
                </a:solidFill>
              </a:rPr>
              <a:t>Respect</a:t>
            </a:r>
            <a:r>
              <a:rPr lang="en-US" dirty="0">
                <a:solidFill>
                  <a:schemeClr val="tx1"/>
                </a:solidFill>
              </a:rPr>
              <a:t>? You Should Know, Everyone Wants It But Only You Can </a:t>
            </a:r>
            <a:r>
              <a:rPr lang="en-US" dirty="0">
                <a:solidFill>
                  <a:srgbClr val="66FFFF"/>
                </a:solidFill>
              </a:rPr>
              <a:t>Earn It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Is It Fear Of The </a:t>
            </a:r>
            <a:r>
              <a:rPr lang="en-US" dirty="0">
                <a:solidFill>
                  <a:srgbClr val="66FFFF"/>
                </a:solidFill>
              </a:rPr>
              <a:t>Authority Or Respect </a:t>
            </a:r>
            <a:r>
              <a:rPr lang="en-US" dirty="0">
                <a:solidFill>
                  <a:schemeClr val="tx1"/>
                </a:solidFill>
              </a:rPr>
              <a:t>Of The Authority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Trust But Verify </a:t>
            </a: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algn="l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7B03F80C-442A-4253-96CB-C37E21BCD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654" y="3379071"/>
            <a:ext cx="2430395" cy="1555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3E3DE9-ABCE-4032-ABAC-72A1147BF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8908" y="617894"/>
            <a:ext cx="1189647" cy="1184359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D853E30D-95B9-4B47-8887-F44803427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0" y="5132435"/>
            <a:ext cx="2208230" cy="13083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A40128-18A4-4EF1-8EE5-4842937DF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8370" y="371853"/>
            <a:ext cx="3065123" cy="2168574"/>
          </a:xfrm>
          <a:prstGeom prst="rect">
            <a:avLst/>
          </a:prstGeom>
        </p:spPr>
      </p:pic>
      <p:pic>
        <p:nvPicPr>
          <p:cNvPr id="24" name="Picture 23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3FF1B833-BFA9-4E9B-877C-4A76C76FF4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850"/>
          <a:stretch/>
        </p:blipFill>
        <p:spPr>
          <a:xfrm>
            <a:off x="3358905" y="4668022"/>
            <a:ext cx="1824707" cy="12868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3437C0-F0E7-4C36-94A6-7A6BF5E7FED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81618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629" y="278988"/>
            <a:ext cx="5402376" cy="143897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No One Is Going To Save You, This Is 100% Your Responsibility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How To Become Cool And Smart Personality</a:t>
            </a:r>
            <a:r>
              <a:rPr lang="en-US" sz="3000" dirty="0">
                <a:latin typeface="+mj-lt"/>
              </a:rPr>
              <a:t>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840" y="1825100"/>
            <a:ext cx="5392165" cy="41251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Branded V/S Generic Medicine:</a:t>
            </a:r>
            <a:r>
              <a:rPr lang="en-US" dirty="0">
                <a:solidFill>
                  <a:schemeClr val="tx1"/>
                </a:solidFill>
              </a:rPr>
              <a:t> Truth Behind It, Important To Know For Your Health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Swadeshi Or </a:t>
            </a:r>
            <a:r>
              <a:rPr lang="en-US" dirty="0" err="1">
                <a:solidFill>
                  <a:srgbClr val="66FFFF"/>
                </a:solidFill>
              </a:rPr>
              <a:t>Videshi</a:t>
            </a:r>
            <a:r>
              <a:rPr lang="en-US" dirty="0">
                <a:solidFill>
                  <a:srgbClr val="66FFFF"/>
                </a:solidFill>
              </a:rPr>
              <a:t>, </a:t>
            </a:r>
            <a:r>
              <a:rPr lang="en-US" dirty="0">
                <a:solidFill>
                  <a:schemeClr val="tx1"/>
                </a:solidFill>
              </a:rPr>
              <a:t>How To Look At It?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Meaning Of </a:t>
            </a:r>
            <a:r>
              <a:rPr lang="en-US" dirty="0">
                <a:solidFill>
                  <a:srgbClr val="66FFFF"/>
                </a:solidFill>
              </a:rPr>
              <a:t>Cool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>
                <a:solidFill>
                  <a:srgbClr val="66FFFF"/>
                </a:solidFill>
              </a:rPr>
              <a:t>Smart Personality,</a:t>
            </a:r>
            <a:r>
              <a:rPr lang="en-US" dirty="0">
                <a:solidFill>
                  <a:schemeClr val="tx1"/>
                </a:solidFill>
              </a:rPr>
              <a:t> Do You Also Want To Be?</a:t>
            </a: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3CB019-3500-40E6-AE99-E71A46937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366" y="3762695"/>
            <a:ext cx="1741359" cy="987549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750DB1-0025-40B9-8F2A-FEBF73018E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204"/>
          <a:stretch/>
        </p:blipFill>
        <p:spPr>
          <a:xfrm>
            <a:off x="8850774" y="720970"/>
            <a:ext cx="3028386" cy="1505887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5C9752-0BAB-4215-B993-9828D0323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150" y="5168437"/>
            <a:ext cx="2407535" cy="12037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A2AC3E-EE6A-459A-881F-B64FEAEDFB9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289805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539" y="197110"/>
            <a:ext cx="5124197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Creativity Is A Wild Mind And Disciplined Eyes : </a:t>
            </a:r>
            <a:r>
              <a:rPr lang="en-US" sz="3000" kern="1200" dirty="0">
                <a:solidFill>
                  <a:srgbClr val="66FFFF"/>
                </a:solidFill>
                <a:latin typeface="+mj-lt"/>
                <a:ea typeface="+mj-ea"/>
                <a:cs typeface="+mj-cs"/>
              </a:rPr>
              <a:t>Be Creative And Overcome Fear But How?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669206-25F6-4EE7-9164-552ACEEA8E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42" r="16213" b="1"/>
          <a:stretch/>
        </p:blipFill>
        <p:spPr>
          <a:xfrm>
            <a:off x="5680087" y="361702"/>
            <a:ext cx="1691640" cy="1691640"/>
          </a:xfrm>
          <a:custGeom>
            <a:avLst/>
            <a:gdLst>
              <a:gd name="connsiteX0" fmla="*/ 978408 w 1956816"/>
              <a:gd name="connsiteY0" fmla="*/ 0 h 1956816"/>
              <a:gd name="connsiteX1" fmla="*/ 1956816 w 1956816"/>
              <a:gd name="connsiteY1" fmla="*/ 978408 h 1956816"/>
              <a:gd name="connsiteX2" fmla="*/ 978408 w 1956816"/>
              <a:gd name="connsiteY2" fmla="*/ 1956816 h 1956816"/>
              <a:gd name="connsiteX3" fmla="*/ 0 w 1956816"/>
              <a:gd name="connsiteY3" fmla="*/ 978408 h 1956816"/>
              <a:gd name="connsiteX4" fmla="*/ 978408 w 1956816"/>
              <a:gd name="connsiteY4" fmla="*/ 0 h 1956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540" y="1708826"/>
            <a:ext cx="5124197" cy="432420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66FFFF"/>
                </a:solidFill>
              </a:rPr>
              <a:t>Are You Creative</a:t>
            </a:r>
            <a:r>
              <a:rPr lang="en-US" sz="1900" dirty="0">
                <a:solidFill>
                  <a:schemeClr val="tx1"/>
                </a:solidFill>
              </a:rPr>
              <a:t>? Understand Creativity As Per Current Scenario, </a:t>
            </a:r>
            <a:r>
              <a:rPr lang="en-US" sz="1900" dirty="0">
                <a:solidFill>
                  <a:srgbClr val="66FFFF"/>
                </a:solidFill>
              </a:rPr>
              <a:t>How You Can Become More Creative?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 Never Let The Fear Hover Over Your Head, Let’s Understand </a:t>
            </a:r>
            <a:r>
              <a:rPr lang="en-US" sz="1900" dirty="0">
                <a:solidFill>
                  <a:srgbClr val="66FFFF"/>
                </a:solidFill>
              </a:rPr>
              <a:t>Psychological And Physical Fear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66FFFF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66FFFF"/>
                </a:solidFill>
              </a:rPr>
              <a:t>Perfection Also Cause Fear</a:t>
            </a:r>
            <a:r>
              <a:rPr lang="en-US" sz="1900" dirty="0">
                <a:solidFill>
                  <a:schemeClr val="tx1"/>
                </a:solidFill>
              </a:rPr>
              <a:t>, How To Overcome It?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66FFFF"/>
                </a:solidFill>
              </a:rPr>
              <a:t>Live Before You Die, Don’t Die Before You Die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chemeClr val="tx1"/>
                </a:solidFill>
              </a:rPr>
              <a:t>Power Of </a:t>
            </a:r>
            <a:r>
              <a:rPr lang="en-US" sz="1900" dirty="0">
                <a:solidFill>
                  <a:srgbClr val="66FFFF"/>
                </a:solidFill>
              </a:rPr>
              <a:t>Courage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1900" dirty="0">
              <a:solidFill>
                <a:schemeClr val="tx1"/>
              </a:solidFill>
            </a:endParaRPr>
          </a:p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66FFFF"/>
                </a:solidFill>
              </a:rPr>
              <a:t>Limit The Use Of Search Engine</a:t>
            </a:r>
            <a:r>
              <a:rPr lang="en-US" sz="1900" dirty="0"/>
              <a:t>, It Kills Creativity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1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clipart&#10;&#10;Description automatically generated">
            <a:extLst>
              <a:ext uri="{FF2B5EF4-FFF2-40B4-BE49-F238E27FC236}">
                <a16:creationId xmlns:a16="http://schemas.microsoft.com/office/drawing/2014/main" id="{D3A587EA-F6DB-4451-B8A3-97118AB870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20" r="21189" b="-2"/>
          <a:stretch/>
        </p:blipFill>
        <p:spPr>
          <a:xfrm>
            <a:off x="5838252" y="2722161"/>
            <a:ext cx="2743200" cy="2743200"/>
          </a:xfrm>
          <a:custGeom>
            <a:avLst/>
            <a:gdLst>
              <a:gd name="connsiteX0" fmla="*/ 1417320 w 2834640"/>
              <a:gd name="connsiteY0" fmla="*/ 0 h 2834640"/>
              <a:gd name="connsiteX1" fmla="*/ 2834640 w 2834640"/>
              <a:gd name="connsiteY1" fmla="*/ 1417320 h 2834640"/>
              <a:gd name="connsiteX2" fmla="*/ 1417320 w 2834640"/>
              <a:gd name="connsiteY2" fmla="*/ 2834640 h 2834640"/>
              <a:gd name="connsiteX3" fmla="*/ 0 w 2834640"/>
              <a:gd name="connsiteY3" fmla="*/ 1417320 h 2834640"/>
              <a:gd name="connsiteX4" fmla="*/ 1417320 w 2834640"/>
              <a:gd name="connsiteY4" fmla="*/ 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61A59175-27A3-44E6-A5A2-039ED4B319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47" r="18471" b="-1"/>
          <a:stretch/>
        </p:blipFill>
        <p:spPr>
          <a:xfrm>
            <a:off x="8278624" y="2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indoor, animal, sitting, dog&#10;&#10;Description automatically generated">
            <a:extLst>
              <a:ext uri="{FF2B5EF4-FFF2-40B4-BE49-F238E27FC236}">
                <a16:creationId xmlns:a16="http://schemas.microsoft.com/office/drawing/2014/main" id="{BAEB8A6B-9195-45B6-9351-6F643FA9F0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95" r="10712" b="-3"/>
          <a:stretch/>
        </p:blipFill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918049-5380-4376-9464-EFBFBD70A47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72695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0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Courses And Fee Structure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0BD94A-866B-4366-981E-B98FB7DE3C1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000" kern="1200">
                <a:solidFill>
                  <a:prstClr val="white">
                    <a:tint val="75000"/>
                    <a:alpha val="80000"/>
                  </a:prstClr>
                </a:solidFill>
                <a:latin typeface="+mn-lt"/>
                <a:ea typeface="+mn-ea"/>
                <a:cs typeface="+mn-cs"/>
              </a:rPr>
              <a:t>www.pragyapersonalitydevelopment.com, saurabh@pipd.in, 9829178749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BDF5884-E9C9-4276-85C2-E90E8B1CAF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967897"/>
              </p:ext>
            </p:extLst>
          </p:nvPr>
        </p:nvGraphicFramePr>
        <p:xfrm>
          <a:off x="1030021" y="468977"/>
          <a:ext cx="10156682" cy="353906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076476">
                  <a:extLst>
                    <a:ext uri="{9D8B030D-6E8A-4147-A177-3AD203B41FA5}">
                      <a16:colId xmlns:a16="http://schemas.microsoft.com/office/drawing/2014/main" val="1770361753"/>
                    </a:ext>
                  </a:extLst>
                </a:gridCol>
                <a:gridCol w="1407589">
                  <a:extLst>
                    <a:ext uri="{9D8B030D-6E8A-4147-A177-3AD203B41FA5}">
                      <a16:colId xmlns:a16="http://schemas.microsoft.com/office/drawing/2014/main" val="1430018095"/>
                    </a:ext>
                  </a:extLst>
                </a:gridCol>
                <a:gridCol w="1997456">
                  <a:extLst>
                    <a:ext uri="{9D8B030D-6E8A-4147-A177-3AD203B41FA5}">
                      <a16:colId xmlns:a16="http://schemas.microsoft.com/office/drawing/2014/main" val="304688871"/>
                    </a:ext>
                  </a:extLst>
                </a:gridCol>
                <a:gridCol w="1675161">
                  <a:extLst>
                    <a:ext uri="{9D8B030D-6E8A-4147-A177-3AD203B41FA5}">
                      <a16:colId xmlns:a16="http://schemas.microsoft.com/office/drawing/2014/main" val="3931564603"/>
                    </a:ext>
                  </a:extLst>
                </a:gridCol>
              </a:tblGrid>
              <a:tr h="364946">
                <a:tc>
                  <a:txBody>
                    <a:bodyPr/>
                    <a:lstStyle/>
                    <a:p>
                      <a:r>
                        <a:rPr lang="en-US" sz="1700"/>
                        <a:t>Course</a:t>
                      </a:r>
                    </a:p>
                  </a:txBody>
                  <a:tcPr marL="70381" marR="70381" marT="35190" marB="351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Details</a:t>
                      </a:r>
                    </a:p>
                  </a:txBody>
                  <a:tcPr marL="70381" marR="70381" marT="35190" marB="351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Duration</a:t>
                      </a:r>
                    </a:p>
                  </a:txBody>
                  <a:tcPr marL="70381" marR="70381" marT="35190" marB="351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Fee</a:t>
                      </a:r>
                    </a:p>
                  </a:txBody>
                  <a:tcPr marL="70381" marR="70381" marT="35190" marB="351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195544"/>
                  </a:ext>
                </a:extLst>
              </a:tr>
              <a:tr h="8847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>
                          <a:solidFill>
                            <a:schemeClr val="tx1"/>
                          </a:solidFill>
                        </a:rPr>
                        <a:t>Beginner Course Of Personality Development And Life Skill Management</a:t>
                      </a:r>
                    </a:p>
                    <a:p>
                      <a:endParaRPr lang="en-US" sz="1700"/>
                    </a:p>
                  </a:txBody>
                  <a:tcPr marL="70381" marR="70381" marT="35190" marB="351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Page No. </a:t>
                      </a:r>
                    </a:p>
                    <a:p>
                      <a:r>
                        <a:rPr lang="en-US" sz="1700" dirty="0"/>
                        <a:t>15 To 48</a:t>
                      </a:r>
                    </a:p>
                  </a:txBody>
                  <a:tcPr marL="70381" marR="70381" marT="35190" marB="351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20 Days</a:t>
                      </a:r>
                    </a:p>
                    <a:p>
                      <a:r>
                        <a:rPr lang="en-US" sz="1700"/>
                        <a:t>2 Hours/ Day </a:t>
                      </a:r>
                    </a:p>
                  </a:txBody>
                  <a:tcPr marL="70381" marR="70381" marT="35190" marB="351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Rs. 5,000/-</a:t>
                      </a:r>
                    </a:p>
                    <a:p>
                      <a:r>
                        <a:rPr lang="en-US" sz="1700"/>
                        <a:t>Cheque/ Cash/ Online</a:t>
                      </a:r>
                    </a:p>
                  </a:txBody>
                  <a:tcPr marL="70381" marR="70381" marT="35190" marB="351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202669"/>
                  </a:ext>
                </a:extLst>
              </a:tr>
              <a:tr h="11446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>
                          <a:solidFill>
                            <a:schemeClr val="tx1"/>
                          </a:solidFill>
                        </a:rPr>
                        <a:t>Intermediate Course Of Personality Development And Life Management</a:t>
                      </a:r>
                    </a:p>
                    <a:p>
                      <a:endParaRPr lang="en-US" sz="1700"/>
                    </a:p>
                  </a:txBody>
                  <a:tcPr marL="70381" marR="70381" marT="35190" marB="351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Page No. </a:t>
                      </a:r>
                    </a:p>
                    <a:p>
                      <a:r>
                        <a:rPr lang="en-US" sz="1700" dirty="0"/>
                        <a:t>15 To 77</a:t>
                      </a:r>
                    </a:p>
                    <a:p>
                      <a:endParaRPr lang="en-US" sz="1700" dirty="0"/>
                    </a:p>
                  </a:txBody>
                  <a:tcPr marL="70381" marR="70381" marT="35190" marB="351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35 Days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/>
                        <a:t>2 Hours/ Day </a:t>
                      </a:r>
                    </a:p>
                    <a:p>
                      <a:endParaRPr lang="en-US" sz="1700"/>
                    </a:p>
                  </a:txBody>
                  <a:tcPr marL="70381" marR="70381" marT="35190" marB="351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Rs. 7,000/-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/>
                        <a:t>Cheque/ Cash/ Online</a:t>
                      </a:r>
                    </a:p>
                    <a:p>
                      <a:endParaRPr lang="en-US" sz="1700"/>
                    </a:p>
                  </a:txBody>
                  <a:tcPr marL="70381" marR="70381" marT="35190" marB="351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8639366"/>
                  </a:ext>
                </a:extLst>
              </a:tr>
              <a:tr h="11446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>
                          <a:solidFill>
                            <a:schemeClr val="tx1"/>
                          </a:solidFill>
                        </a:rPr>
                        <a:t>Advanced Course Of Personality Development  And Life Management</a:t>
                      </a:r>
                    </a:p>
                    <a:p>
                      <a:endParaRPr lang="en-US" sz="1700"/>
                    </a:p>
                  </a:txBody>
                  <a:tcPr marL="70381" marR="70381" marT="35190" marB="351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Page No. </a:t>
                      </a:r>
                    </a:p>
                    <a:p>
                      <a:r>
                        <a:rPr lang="en-US" sz="1700" dirty="0"/>
                        <a:t>15 To 116</a:t>
                      </a:r>
                    </a:p>
                    <a:p>
                      <a:endParaRPr lang="en-US" sz="1700" dirty="0"/>
                    </a:p>
                  </a:txBody>
                  <a:tcPr marL="70381" marR="70381" marT="35190" marB="351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55 Days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/>
                        <a:t>2 Hours/ Day </a:t>
                      </a:r>
                    </a:p>
                    <a:p>
                      <a:endParaRPr lang="en-US" sz="1700"/>
                    </a:p>
                  </a:txBody>
                  <a:tcPr marL="70381" marR="70381" marT="35190" marB="351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Rs. 10,000/-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Cheque/ Cash/ Online</a:t>
                      </a:r>
                    </a:p>
                    <a:p>
                      <a:endParaRPr lang="en-US" sz="1700" dirty="0"/>
                    </a:p>
                  </a:txBody>
                  <a:tcPr marL="70381" marR="70381" marT="35190" marB="351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049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80913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698" y="271411"/>
            <a:ext cx="5122748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Fear Kills More Dreams Than Failure Ever Will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Important Tips To Overcome Fear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663E72-4684-4C96-87FB-546EDFCC7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28" y="818069"/>
            <a:ext cx="1100358" cy="778905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332" y="1722631"/>
            <a:ext cx="5096113" cy="44286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Understand Difference Between </a:t>
            </a:r>
            <a:r>
              <a:rPr lang="en-US" sz="2000" dirty="0">
                <a:solidFill>
                  <a:srgbClr val="66FFFF"/>
                </a:solidFill>
              </a:rPr>
              <a:t>Love And Attachment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Desire Is Key Of Success, </a:t>
            </a:r>
            <a:r>
              <a:rPr lang="en-US" sz="2000" dirty="0">
                <a:solidFill>
                  <a:srgbClr val="66FFFF"/>
                </a:solidFill>
              </a:rPr>
              <a:t>Desire Also Increases Fear</a:t>
            </a:r>
            <a:r>
              <a:rPr lang="en-US" sz="2000" dirty="0">
                <a:solidFill>
                  <a:schemeClr val="tx1"/>
                </a:solidFill>
              </a:rPr>
              <a:t>, How To Manage It?</a:t>
            </a:r>
          </a:p>
          <a:p>
            <a:pPr lvl="0" algn="l"/>
            <a:endParaRPr lang="en-US" sz="2000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FFFF"/>
                </a:solidFill>
              </a:rPr>
              <a:t>Tradition</a:t>
            </a:r>
            <a:r>
              <a:rPr lang="en-US" sz="2000" dirty="0">
                <a:solidFill>
                  <a:schemeClr val="tx1"/>
                </a:solidFill>
              </a:rPr>
              <a:t> And </a:t>
            </a:r>
            <a:r>
              <a:rPr lang="en-US" sz="2000" dirty="0">
                <a:solidFill>
                  <a:srgbClr val="66FFFF"/>
                </a:solidFill>
              </a:rPr>
              <a:t>Morality</a:t>
            </a:r>
            <a:r>
              <a:rPr lang="en-US" sz="2000" dirty="0">
                <a:solidFill>
                  <a:schemeClr val="tx1"/>
                </a:solidFill>
              </a:rPr>
              <a:t> Are Always Not Same</a:t>
            </a: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87AD81C1-CEF1-48FB-9D4C-0AFCD36D9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015" y="492685"/>
            <a:ext cx="2730354" cy="18169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E3B8F4-1CED-428F-A08E-DE79B3353E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043" y="3454612"/>
            <a:ext cx="1789619" cy="1278299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585E5A-08D1-4F31-B283-924D64D81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168319"/>
            <a:ext cx="2208230" cy="123660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2A16BC-28B5-423C-BFC7-1009A2C76A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709945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45" y="230286"/>
            <a:ext cx="5142762" cy="14105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latin typeface="+mj-lt"/>
              </a:rPr>
              <a:t>The True Entrepreneur Is Doer, Not A Dreamer : </a:t>
            </a:r>
            <a:r>
              <a:rPr lang="en-US" sz="2800" dirty="0">
                <a:solidFill>
                  <a:srgbClr val="66FFFF"/>
                </a:solidFill>
                <a:latin typeface="+mj-lt"/>
              </a:rPr>
              <a:t>How To Become A Good Entrepreneur?</a:t>
            </a:r>
            <a:r>
              <a:rPr lang="en-US" sz="2800" dirty="0">
                <a:latin typeface="+mj-lt"/>
              </a:rPr>
              <a:t>  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13BC353F-3BA7-48CB-8FD3-82117EC52D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84" r="2" b="2"/>
          <a:stretch/>
        </p:blipFill>
        <p:spPr>
          <a:xfrm>
            <a:off x="5977266" y="658882"/>
            <a:ext cx="1097281" cy="1097280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145" y="1854419"/>
            <a:ext cx="5137243" cy="42600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Which Way to Go? </a:t>
            </a:r>
            <a:r>
              <a:rPr lang="en-US" dirty="0">
                <a:solidFill>
                  <a:srgbClr val="66FFFF"/>
                </a:solidFill>
              </a:rPr>
              <a:t>Entrepreneur</a:t>
            </a:r>
            <a:r>
              <a:rPr lang="en-US" dirty="0">
                <a:solidFill>
                  <a:schemeClr val="tx1"/>
                </a:solidFill>
              </a:rPr>
              <a:t> or </a:t>
            </a:r>
            <a:r>
              <a:rPr lang="en-US" dirty="0">
                <a:solidFill>
                  <a:srgbClr val="66FFFF"/>
                </a:solidFill>
              </a:rPr>
              <a:t>Private Job </a:t>
            </a:r>
            <a:r>
              <a:rPr lang="en-US" dirty="0">
                <a:solidFill>
                  <a:schemeClr val="tx1"/>
                </a:solidFill>
              </a:rPr>
              <a:t>or </a:t>
            </a:r>
            <a:r>
              <a:rPr lang="en-US" dirty="0">
                <a:solidFill>
                  <a:srgbClr val="66FFFF"/>
                </a:solidFill>
              </a:rPr>
              <a:t>Government Job? </a:t>
            </a:r>
            <a:r>
              <a:rPr lang="en-US" dirty="0">
                <a:solidFill>
                  <a:schemeClr val="tx1"/>
                </a:solidFill>
              </a:rPr>
              <a:t>How and Why?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Make A Choice and Know How to </a:t>
            </a:r>
            <a:r>
              <a:rPr lang="en-US" dirty="0">
                <a:solidFill>
                  <a:srgbClr val="66FFFF"/>
                </a:solidFill>
              </a:rPr>
              <a:t>Become Good </a:t>
            </a:r>
            <a:r>
              <a:rPr lang="en-US" dirty="0">
                <a:solidFill>
                  <a:schemeClr val="tx1"/>
                </a:solidFill>
              </a:rPr>
              <a:t>in It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Qualities of An Entrepreneur, Power of </a:t>
            </a:r>
            <a:r>
              <a:rPr lang="en-US" dirty="0">
                <a:solidFill>
                  <a:srgbClr val="66FFFF"/>
                </a:solidFill>
              </a:rPr>
              <a:t>Entrepreneurship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2F43CB-8E62-4475-A066-BBD9354D99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90" r="16517" b="1"/>
          <a:stretch/>
        </p:blipFill>
        <p:spPr>
          <a:xfrm>
            <a:off x="9041015" y="230286"/>
            <a:ext cx="2730354" cy="23417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78CBBA-7B08-4F1F-8765-69A1EB46B8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41" r="13608"/>
          <a:stretch/>
        </p:blipFill>
        <p:spPr>
          <a:xfrm>
            <a:off x="6315047" y="3198952"/>
            <a:ext cx="1789610" cy="1789619"/>
          </a:xfrm>
          <a:prstGeom prst="rect">
            <a:avLst/>
          </a:prstGeom>
        </p:spPr>
      </p:pic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33C73B-256F-4D53-8A21-A8724CB2BC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09" r="22066" b="1"/>
          <a:stretch/>
        </p:blipFill>
        <p:spPr>
          <a:xfrm>
            <a:off x="9677400" y="4860753"/>
            <a:ext cx="2208230" cy="185173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AC3B46-6268-411D-A0D9-6C54E93B459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81938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394" y="254012"/>
            <a:ext cx="5097052" cy="139805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200" dirty="0">
                <a:latin typeface="+mj-lt"/>
              </a:rPr>
              <a:t>If You Don’t Build Your Dreams Someone Else Will Hire You To Fulfill Their Dreams : </a:t>
            </a:r>
            <a:r>
              <a:rPr lang="en-US" sz="2200" dirty="0">
                <a:solidFill>
                  <a:srgbClr val="66FFFF"/>
                </a:solidFill>
                <a:latin typeface="+mj-lt"/>
              </a:rPr>
              <a:t>Private Job</a:t>
            </a:r>
            <a:r>
              <a:rPr lang="en-US" sz="2200" dirty="0">
                <a:latin typeface="+mj-lt"/>
              </a:rPr>
              <a:t>/ </a:t>
            </a:r>
            <a:r>
              <a:rPr lang="en-US" sz="2200" dirty="0">
                <a:solidFill>
                  <a:srgbClr val="66FFFF"/>
                </a:solidFill>
                <a:latin typeface="+mj-lt"/>
              </a:rPr>
              <a:t>Government Job</a:t>
            </a:r>
            <a:r>
              <a:rPr lang="en-US" sz="2200" dirty="0">
                <a:latin typeface="+mj-lt"/>
              </a:rPr>
              <a:t>/ </a:t>
            </a:r>
            <a:r>
              <a:rPr lang="en-US" sz="2200" dirty="0">
                <a:solidFill>
                  <a:srgbClr val="66FFFF"/>
                </a:solidFill>
                <a:latin typeface="+mj-lt"/>
              </a:rPr>
              <a:t>Entrepreneurship – Let’s Make A Choice</a:t>
            </a:r>
            <a:r>
              <a:rPr lang="en-US" sz="2200" dirty="0">
                <a:latin typeface="+mj-lt"/>
              </a:rPr>
              <a:t> 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59C30F-D956-4B4F-9949-407061F24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28" y="762977"/>
            <a:ext cx="1100358" cy="889089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394" y="1731879"/>
            <a:ext cx="5097052" cy="440190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Blind Run </a:t>
            </a:r>
            <a:r>
              <a:rPr lang="en-US" dirty="0">
                <a:solidFill>
                  <a:schemeClr val="tx1"/>
                </a:solidFill>
              </a:rPr>
              <a:t>Behind The </a:t>
            </a:r>
            <a:r>
              <a:rPr lang="en-US" dirty="0">
                <a:solidFill>
                  <a:srgbClr val="66FFFF"/>
                </a:solidFill>
              </a:rPr>
              <a:t>Government Job </a:t>
            </a:r>
            <a:r>
              <a:rPr lang="en-US" dirty="0">
                <a:solidFill>
                  <a:schemeClr val="tx1"/>
                </a:solidFill>
              </a:rPr>
              <a:t>Is Really Depraved, Eye Opening Facts 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Be Selfish</a:t>
            </a:r>
            <a:r>
              <a:rPr lang="en-US" dirty="0">
                <a:solidFill>
                  <a:schemeClr val="tx1"/>
                </a:solidFill>
              </a:rPr>
              <a:t>!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Guidelines For Startup</a:t>
            </a:r>
            <a:r>
              <a:rPr lang="en-US" dirty="0">
                <a:solidFill>
                  <a:schemeClr val="tx1"/>
                </a:solidFill>
              </a:rPr>
              <a:t>, How To Ask For Help?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Law Of </a:t>
            </a:r>
            <a:r>
              <a:rPr lang="en-US" dirty="0">
                <a:solidFill>
                  <a:srgbClr val="66FFFF"/>
                </a:solidFill>
              </a:rPr>
              <a:t>Sharing And Caring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icture containing clipart&#10;&#10;Description automatically generated">
            <a:extLst>
              <a:ext uri="{FF2B5EF4-FFF2-40B4-BE49-F238E27FC236}">
                <a16:creationId xmlns:a16="http://schemas.microsoft.com/office/drawing/2014/main" id="{C068BC1D-B69E-479F-BF29-6E61F6AD0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015" y="718560"/>
            <a:ext cx="2730354" cy="1365177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003A01-528F-4F65-A870-3B904FC65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6753" y="3690759"/>
            <a:ext cx="2208230" cy="806003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B6875F31-5F97-4DE7-A699-C83D22C8A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3838" y="4431138"/>
            <a:ext cx="1734649" cy="23976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B01759-52E2-453A-8B47-89D4A73C18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2498" y="3258275"/>
            <a:ext cx="1701206" cy="1060258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73FF9FC-08A1-4BBB-9B78-E84B566108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676" y="5126121"/>
            <a:ext cx="2657894" cy="1007663"/>
          </a:xfrm>
          <a:prstGeom prst="round2DiagRect">
            <a:avLst>
              <a:gd name="adj1" fmla="val 5000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BF0166-A06F-4C0E-82F6-828F5716B2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52194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311" y="197110"/>
            <a:ext cx="5218104" cy="150238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600" dirty="0">
                <a:latin typeface="+mj-lt"/>
              </a:rPr>
              <a:t>We Can’t Teach Everything To Anybody, We Can Make Them Think : </a:t>
            </a:r>
            <a:r>
              <a:rPr lang="en-US" sz="2600" dirty="0">
                <a:solidFill>
                  <a:srgbClr val="66FFFF"/>
                </a:solidFill>
                <a:latin typeface="+mj-lt"/>
              </a:rPr>
              <a:t>Develop And Improve Critical Thinking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6371" y="1789047"/>
            <a:ext cx="5121616" cy="43531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Bid Adieu To Confusion To </a:t>
            </a:r>
            <a:r>
              <a:rPr lang="en-US" dirty="0">
                <a:solidFill>
                  <a:srgbClr val="66FFFF"/>
                </a:solidFill>
              </a:rPr>
              <a:t>Welcome Clarity</a:t>
            </a:r>
            <a:r>
              <a:rPr lang="en-US" dirty="0">
                <a:solidFill>
                  <a:schemeClr val="tx1"/>
                </a:solidFill>
              </a:rPr>
              <a:t>, Gauge Your </a:t>
            </a:r>
            <a:r>
              <a:rPr lang="en-US" dirty="0">
                <a:solidFill>
                  <a:srgbClr val="66FFFF"/>
                </a:solidFill>
              </a:rPr>
              <a:t>Analytical Skills </a:t>
            </a:r>
            <a:r>
              <a:rPr lang="en-US" dirty="0">
                <a:solidFill>
                  <a:schemeClr val="tx1"/>
                </a:solidFill>
              </a:rPr>
              <a:t>To </a:t>
            </a:r>
            <a:r>
              <a:rPr lang="en-US" dirty="0">
                <a:solidFill>
                  <a:srgbClr val="66FFFF"/>
                </a:solidFill>
              </a:rPr>
              <a:t>Make Sound Decisions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>
                <a:solidFill>
                  <a:srgbClr val="66FFFF"/>
                </a:solidFill>
              </a:rPr>
              <a:t>Improve Performance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Analysis May Lead To Paralysis</a:t>
            </a:r>
            <a:r>
              <a:rPr lang="en-US" dirty="0">
                <a:solidFill>
                  <a:schemeClr val="tx1"/>
                </a:solidFill>
              </a:rPr>
              <a:t>, To Know How And How Much Is Very Important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</a:t>
            </a:r>
            <a:r>
              <a:rPr lang="en-US" dirty="0">
                <a:solidFill>
                  <a:srgbClr val="66FFFF"/>
                </a:solidFill>
              </a:rPr>
              <a:t>Increase Logical Brain</a:t>
            </a:r>
            <a:r>
              <a:rPr lang="en-US" dirty="0">
                <a:solidFill>
                  <a:schemeClr val="tx1"/>
                </a:solidFill>
              </a:rPr>
              <a:t>?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Open Your Brain </a:t>
            </a:r>
            <a:r>
              <a:rPr lang="en-US" dirty="0">
                <a:solidFill>
                  <a:schemeClr val="tx1"/>
                </a:solidFill>
              </a:rPr>
              <a:t>And Look At The Facts, Start Looking At The Things With Different Dimension 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14EF2B-2CFA-445C-855D-A2CF8636E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1015" y="633236"/>
            <a:ext cx="2730354" cy="15358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E9B691-9D9C-4238-965B-496A7742E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053" y="667046"/>
            <a:ext cx="1122001" cy="1122001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8F9B11F7-1C07-4A3A-AE3D-6D265A62B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0" y="5165558"/>
            <a:ext cx="2208230" cy="1242129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C5973B-B2CC-47F3-A5FB-6FE0AA7AB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345" y="3119028"/>
            <a:ext cx="2001246" cy="13317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A drawing of a person&#10;&#10;Description automatically generated">
            <a:extLst>
              <a:ext uri="{FF2B5EF4-FFF2-40B4-BE49-F238E27FC236}">
                <a16:creationId xmlns:a16="http://schemas.microsoft.com/office/drawing/2014/main" id="{1A1C0A29-884B-46DD-A5CD-B7AA36CB5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9763" y="3429000"/>
            <a:ext cx="2300157" cy="128808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6BCC1B-3F8F-4D46-A0C6-488D98803B1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326470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929" y="197110"/>
            <a:ext cx="5188781" cy="139154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The Right Decision Is The Wrong Decision If It’s Made Too Late : </a:t>
            </a:r>
            <a:r>
              <a:rPr lang="en-US" sz="2700" dirty="0">
                <a:solidFill>
                  <a:srgbClr val="66FFFF"/>
                </a:solidFill>
                <a:latin typeface="+mj-lt"/>
              </a:rPr>
              <a:t>Develop Strong And Rapid Decision Making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9B5209A4-DF5E-42ED-BB72-980C826A3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28" y="749039"/>
            <a:ext cx="1100358" cy="916965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6713" y="1666004"/>
            <a:ext cx="5188781" cy="45085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Stop Watching, </a:t>
            </a:r>
            <a:r>
              <a:rPr lang="en-US" dirty="0">
                <a:solidFill>
                  <a:srgbClr val="66FFFF"/>
                </a:solidFill>
              </a:rPr>
              <a:t>Go For Action Now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</a:t>
            </a:r>
            <a:r>
              <a:rPr lang="en-US" dirty="0">
                <a:solidFill>
                  <a:srgbClr val="66FFFF"/>
                </a:solidFill>
              </a:rPr>
              <a:t>Make Strong Decisions Rapidly</a:t>
            </a:r>
            <a:r>
              <a:rPr lang="en-US" dirty="0">
                <a:solidFill>
                  <a:schemeClr val="tx1"/>
                </a:solidFill>
              </a:rPr>
              <a:t>? Quick View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Improve Your Productivity With </a:t>
            </a:r>
            <a:r>
              <a:rPr lang="en-US" dirty="0">
                <a:solidFill>
                  <a:srgbClr val="66FFFF"/>
                </a:solidFill>
              </a:rPr>
              <a:t>80/20 Rule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Take </a:t>
            </a:r>
            <a:r>
              <a:rPr lang="en-US" dirty="0">
                <a:solidFill>
                  <a:srgbClr val="66FFFF"/>
                </a:solidFill>
              </a:rPr>
              <a:t>Tough Decision </a:t>
            </a:r>
            <a:r>
              <a:rPr lang="en-US" dirty="0">
                <a:solidFill>
                  <a:schemeClr val="tx1"/>
                </a:solidFill>
              </a:rPr>
              <a:t>In </a:t>
            </a:r>
            <a:r>
              <a:rPr lang="en-US" dirty="0">
                <a:solidFill>
                  <a:srgbClr val="66FFFF"/>
                </a:solidFill>
              </a:rPr>
              <a:t>Tough Situation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DF4DE7FA-AE27-4C4C-9D10-A0C6DDF7D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743" y="3306306"/>
            <a:ext cx="2099881" cy="1574910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2C09966-646E-48B3-B3CA-7D9EEEA64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9996" y="60411"/>
            <a:ext cx="2695290" cy="2695290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picture containing weapon&#10;&#10;Description automatically generated">
            <a:extLst>
              <a:ext uri="{FF2B5EF4-FFF2-40B4-BE49-F238E27FC236}">
                <a16:creationId xmlns:a16="http://schemas.microsoft.com/office/drawing/2014/main" id="{67F7F327-A7B6-4375-8B3E-DBFE9AB49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168319"/>
            <a:ext cx="2208230" cy="123660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8F0E06-C5DD-4991-B9FE-C77157D6A01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87149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245" y="229823"/>
            <a:ext cx="5137595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Today I Will Do What Others Won’t So Tomorrow I Can Do What Others Can’t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Take Initiative But How</a:t>
            </a:r>
            <a:r>
              <a:rPr lang="en-US" sz="3000" dirty="0">
                <a:latin typeface="+mj-lt"/>
              </a:rPr>
              <a:t>? 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drawing of a person&#10;&#10;Description automatically generated">
            <a:extLst>
              <a:ext uri="{FF2B5EF4-FFF2-40B4-BE49-F238E27FC236}">
                <a16:creationId xmlns:a16="http://schemas.microsoft.com/office/drawing/2014/main" id="{002815DC-3D68-4F0E-A814-C502F8943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28" y="892605"/>
            <a:ext cx="1100358" cy="629834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245" y="1709966"/>
            <a:ext cx="5137595" cy="44322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How to </a:t>
            </a:r>
            <a:r>
              <a:rPr lang="en-US" sz="2000" dirty="0">
                <a:solidFill>
                  <a:srgbClr val="66FFFF"/>
                </a:solidFill>
              </a:rPr>
              <a:t>Choose Your Life Partner</a:t>
            </a:r>
            <a:r>
              <a:rPr lang="en-US" sz="2000" dirty="0">
                <a:solidFill>
                  <a:schemeClr val="tx1"/>
                </a:solidFill>
              </a:rPr>
              <a:t>?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FFFF"/>
                </a:solidFill>
              </a:rPr>
              <a:t>Taking Initiative </a:t>
            </a:r>
            <a:r>
              <a:rPr lang="en-US" sz="2000" dirty="0">
                <a:solidFill>
                  <a:schemeClr val="tx1"/>
                </a:solidFill>
              </a:rPr>
              <a:t>Is A Key Quality Of A Leader, Let’s Make A Start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5 Monkeys Experiment</a:t>
            </a: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picture containing seat, furniture&#10;&#10;Description automatically generated">
            <a:extLst>
              <a:ext uri="{FF2B5EF4-FFF2-40B4-BE49-F238E27FC236}">
                <a16:creationId xmlns:a16="http://schemas.microsoft.com/office/drawing/2014/main" id="{C9857142-03DA-49BB-A210-3C6F385D4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7130" y="3528409"/>
            <a:ext cx="2265443" cy="12062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5BDC83-2F57-4AF9-A8B4-5374D9D34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8370" y="332994"/>
            <a:ext cx="3072384" cy="2044532"/>
          </a:xfrm>
          <a:prstGeom prst="rect">
            <a:avLst/>
          </a:prstGeom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D6703B9-F5EE-41DF-9F95-3E57513F8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265619"/>
            <a:ext cx="2208230" cy="104200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07FD38-1C4C-4760-ABD4-184F44B81EA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64792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394" y="143084"/>
            <a:ext cx="5097052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An Expert In Anything Was Once A Beginner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Tips Of New Era 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 descr="A close up of a device&#10;&#10;Description automatically generated">
            <a:extLst>
              <a:ext uri="{FF2B5EF4-FFF2-40B4-BE49-F238E27FC236}">
                <a16:creationId xmlns:a16="http://schemas.microsoft.com/office/drawing/2014/main" id="{165045A2-D314-4A09-814D-A55498EFA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83" b="18918"/>
          <a:stretch/>
        </p:blipFill>
        <p:spPr>
          <a:xfrm>
            <a:off x="5808701" y="849745"/>
            <a:ext cx="1444200" cy="720437"/>
          </a:xfrm>
          <a:prstGeom prst="rect">
            <a:avLst/>
          </a:prstGeom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7394" y="1570182"/>
            <a:ext cx="5097052" cy="46044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</a:t>
            </a:r>
            <a:r>
              <a:rPr lang="en-US" dirty="0">
                <a:solidFill>
                  <a:srgbClr val="66FFFF"/>
                </a:solidFill>
              </a:rPr>
              <a:t>Write An Email Professionally?</a:t>
            </a:r>
            <a:r>
              <a:rPr lang="en-US" dirty="0">
                <a:solidFill>
                  <a:schemeClr val="tx1"/>
                </a:solidFill>
              </a:rPr>
              <a:t> Simple But Most Effective Guide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Protect Yourself From </a:t>
            </a:r>
            <a:r>
              <a:rPr lang="en-US" dirty="0">
                <a:solidFill>
                  <a:srgbClr val="66FFFF"/>
                </a:solidFill>
              </a:rPr>
              <a:t>Radiation?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Get </a:t>
            </a:r>
            <a:r>
              <a:rPr lang="en-US" dirty="0">
                <a:solidFill>
                  <a:srgbClr val="66FFFF"/>
                </a:solidFill>
              </a:rPr>
              <a:t>Out Of A Bad Mood?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Key To Long Lasting </a:t>
            </a:r>
            <a:r>
              <a:rPr lang="en-US" dirty="0">
                <a:solidFill>
                  <a:srgbClr val="66FFFF"/>
                </a:solidFill>
              </a:rPr>
              <a:t>Social Media Impression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Be </a:t>
            </a:r>
            <a:r>
              <a:rPr lang="en-US" dirty="0">
                <a:solidFill>
                  <a:srgbClr val="66FFFF"/>
                </a:solidFill>
              </a:rPr>
              <a:t>Perfect At Virtual World?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83F94B-4C48-4695-91E8-4CEB19C1C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015" y="510371"/>
            <a:ext cx="2730354" cy="1781555"/>
          </a:xfrm>
          <a:prstGeom prst="rect">
            <a:avLst/>
          </a:prstGeom>
        </p:spPr>
      </p:pic>
      <p:pic>
        <p:nvPicPr>
          <p:cNvPr id="8" name="Picture 7" descr="A picture containing toy&#10;&#10;Description automatically generated">
            <a:extLst>
              <a:ext uri="{FF2B5EF4-FFF2-40B4-BE49-F238E27FC236}">
                <a16:creationId xmlns:a16="http://schemas.microsoft.com/office/drawing/2014/main" id="{3BBDF9BD-5752-4773-B50C-68D3B3ED7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043" y="3198952"/>
            <a:ext cx="1789619" cy="1789619"/>
          </a:xfrm>
          <a:prstGeom prst="rect">
            <a:avLst/>
          </a:prstGeom>
        </p:spPr>
      </p:pic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1FEB42CF-363F-464C-A1F4-F33CAF5EA3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077229"/>
            <a:ext cx="2208230" cy="14187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EEB4D8-8CFC-4F66-9681-DC4AE74F83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444" y="3052076"/>
            <a:ext cx="2359381" cy="14797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6F0296-8E3A-4EFB-94C5-9EE16E3021A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682927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840" y="240146"/>
            <a:ext cx="5392165" cy="123930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You Don’t Get The Same Moment Twice In Life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How To Become A Celebrity?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840" y="1553340"/>
            <a:ext cx="5277333" cy="46534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Follow The Guidelines, Your </a:t>
            </a:r>
            <a:r>
              <a:rPr lang="en-US" dirty="0">
                <a:solidFill>
                  <a:srgbClr val="66FFFF"/>
                </a:solidFill>
              </a:rPr>
              <a:t>Life Will Be Changed In A Year</a:t>
            </a:r>
            <a:r>
              <a:rPr lang="en-US" dirty="0">
                <a:solidFill>
                  <a:schemeClr val="tx1"/>
                </a:solidFill>
              </a:rPr>
              <a:t>, Know How?   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Do You Want To Become A </a:t>
            </a:r>
            <a:r>
              <a:rPr lang="en-US" dirty="0">
                <a:solidFill>
                  <a:srgbClr val="66FFFF"/>
                </a:solidFill>
              </a:rPr>
              <a:t>Celebrity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Nobody Can </a:t>
            </a:r>
            <a:r>
              <a:rPr lang="en-US" dirty="0">
                <a:solidFill>
                  <a:srgbClr val="66FFFF"/>
                </a:solidFill>
              </a:rPr>
              <a:t>Help Everybody</a:t>
            </a:r>
            <a:r>
              <a:rPr lang="en-US" dirty="0">
                <a:solidFill>
                  <a:schemeClr val="tx1"/>
                </a:solidFill>
              </a:rPr>
              <a:t>, But </a:t>
            </a:r>
            <a:r>
              <a:rPr lang="en-US" dirty="0">
                <a:solidFill>
                  <a:srgbClr val="66FFFF"/>
                </a:solidFill>
              </a:rPr>
              <a:t>Everybody</a:t>
            </a:r>
            <a:r>
              <a:rPr lang="en-US" dirty="0">
                <a:solidFill>
                  <a:schemeClr val="tx1"/>
                </a:solidFill>
              </a:rPr>
              <a:t> Can </a:t>
            </a:r>
            <a:r>
              <a:rPr lang="en-US" dirty="0">
                <a:solidFill>
                  <a:srgbClr val="66FFFF"/>
                </a:solidFill>
              </a:rPr>
              <a:t>Help Somebody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B98907E0-E67A-49C6-B890-1D44FEF499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366" y="3583827"/>
            <a:ext cx="1741359" cy="1345285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06706B6-35FF-4327-AF9C-4E7F31B66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774" y="625965"/>
            <a:ext cx="3028386" cy="1695896"/>
          </a:xfrm>
          <a:prstGeom prst="rect">
            <a:avLst/>
          </a:pr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D045EDB6-76F8-4747-855D-617E824B2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150" y="5168437"/>
            <a:ext cx="2407535" cy="12037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CFAC81-07EE-4E52-AF71-FD41374475B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461813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909" y="199074"/>
            <a:ext cx="5474096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Success Occurs When Opportunity Meets Preparation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How To Conduct Successful Meetings &amp; Data Security</a:t>
            </a:r>
            <a:r>
              <a:rPr lang="en-US" sz="3000" dirty="0">
                <a:latin typeface="+mj-lt"/>
              </a:rPr>
              <a:t>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909" y="1616364"/>
            <a:ext cx="5474096" cy="45442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</a:t>
            </a:r>
            <a:r>
              <a:rPr lang="en-US" dirty="0">
                <a:solidFill>
                  <a:srgbClr val="66FFFF"/>
                </a:solidFill>
              </a:rPr>
              <a:t>Conduct Meeting? </a:t>
            </a:r>
            <a:r>
              <a:rPr lang="en-US" dirty="0">
                <a:solidFill>
                  <a:schemeClr val="tx1"/>
                </a:solidFill>
              </a:rPr>
              <a:t>Personal Or Social Or Professional? Need Some Exemplary Skills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Was That Okay Concept?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Data Security, </a:t>
            </a:r>
            <a:r>
              <a:rPr lang="en-US" dirty="0">
                <a:solidFill>
                  <a:schemeClr val="tx1"/>
                </a:solidFill>
              </a:rPr>
              <a:t>Need Of Internet World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</a:t>
            </a:r>
            <a:r>
              <a:rPr lang="en-US" dirty="0">
                <a:solidFill>
                  <a:srgbClr val="66FFFF"/>
                </a:solidFill>
              </a:rPr>
              <a:t>Reduce Addiction </a:t>
            </a:r>
            <a:r>
              <a:rPr lang="en-US" dirty="0">
                <a:solidFill>
                  <a:schemeClr val="tx1"/>
                </a:solidFill>
              </a:rPr>
              <a:t>Toward Social Media?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2BCE17-9B8E-4A4A-9486-7D9778127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0953" y="3520940"/>
            <a:ext cx="2084444" cy="1443670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E82859-EFD1-48F9-90E5-A4E7BBC34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2150" y="4936712"/>
            <a:ext cx="2407535" cy="1667217"/>
          </a:xfrm>
          <a:prstGeom prst="rect">
            <a:avLst/>
          </a:prstGeom>
        </p:spPr>
      </p:pic>
      <p:pic>
        <p:nvPicPr>
          <p:cNvPr id="6" name="Picture 5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E3FC204F-9E5A-430C-81BE-CA33D9DBC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8291" y="177292"/>
            <a:ext cx="2701446" cy="269469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4A50AA3-DA31-492E-A5D7-E3FCFAE00AD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32361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646" y="309423"/>
            <a:ext cx="5029799" cy="153712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700" dirty="0">
                <a:latin typeface="+mj-lt"/>
              </a:rPr>
              <a:t>Sales Is Not About Selling Anymore, It’s About Building Trust And Educating : </a:t>
            </a:r>
            <a:r>
              <a:rPr lang="en-US" sz="2700" dirty="0">
                <a:solidFill>
                  <a:srgbClr val="66FFFF"/>
                </a:solidFill>
              </a:rPr>
              <a:t>Life Is Nothing But Sales And Marketing</a:t>
            </a:r>
            <a:endParaRPr lang="en-US" sz="2700" dirty="0">
              <a:latin typeface="+mj-lt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8FFC896-7CCC-42C2-8FD7-488286F3A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516" y="726363"/>
            <a:ext cx="1127570" cy="939642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338" y="1976412"/>
            <a:ext cx="5029799" cy="42346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Life Is Nothing But Sales And Marketing</a:t>
            </a:r>
            <a:r>
              <a:rPr lang="en-US" dirty="0">
                <a:solidFill>
                  <a:schemeClr val="tx1"/>
                </a:solidFill>
              </a:rPr>
              <a:t>, Success Of Personal, Professional And Social Life Depends Upon Your Marketing And Selling Skills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Influence Or </a:t>
            </a:r>
            <a:r>
              <a:rPr lang="en-US" dirty="0">
                <a:solidFill>
                  <a:srgbClr val="66FFFF"/>
                </a:solidFill>
              </a:rPr>
              <a:t>Convince People?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Understanding Of </a:t>
            </a:r>
            <a:r>
              <a:rPr lang="en-US" dirty="0">
                <a:solidFill>
                  <a:srgbClr val="66FFFF"/>
                </a:solidFill>
              </a:rPr>
              <a:t>Consumer Behaviour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D09B92-486A-4EBE-A29A-FDFECAB5C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944" y="3489019"/>
            <a:ext cx="2373815" cy="1329336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458CDBD1-8F25-4FE2-AC8D-C94661C8C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4479" y="102428"/>
            <a:ext cx="2612874" cy="2619424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10F3C2-4FA1-4D39-ACF7-2201331740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9987" y="5191432"/>
            <a:ext cx="2675983" cy="1331301"/>
          </a:xfrm>
          <a:prstGeom prst="rect">
            <a:avLst/>
          </a:prstGeom>
        </p:spPr>
      </p:pic>
      <p:pic>
        <p:nvPicPr>
          <p:cNvPr id="19" name="Picture 18" descr="A picture containing clipart&#10;&#10;Description automatically generated">
            <a:extLst>
              <a:ext uri="{FF2B5EF4-FFF2-40B4-BE49-F238E27FC236}">
                <a16:creationId xmlns:a16="http://schemas.microsoft.com/office/drawing/2014/main" id="{C014161B-0243-4A1B-84C7-147DBDD2F3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0515" y="4908301"/>
            <a:ext cx="2202846" cy="11729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A9C03E9-6062-4A3F-90AA-E09CEB5A4D2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08129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4269282"/>
            <a:ext cx="8991600" cy="1264762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0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Courses </a:t>
            </a:r>
            <a:r>
              <a:rPr lang="en-US" sz="4000" dirty="0">
                <a:solidFill>
                  <a:srgbClr val="404040"/>
                </a:solidFill>
                <a:latin typeface="+mj-lt"/>
              </a:rPr>
              <a:t>A</a:t>
            </a:r>
            <a:r>
              <a:rPr lang="en-US" sz="40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nd Fee Structure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F4D349-ADF8-4BA6-90A5-BEBE3ADA459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000" kern="1200">
                <a:solidFill>
                  <a:prstClr val="white">
                    <a:tint val="75000"/>
                    <a:alpha val="80000"/>
                  </a:prstClr>
                </a:solidFill>
                <a:latin typeface="+mn-lt"/>
                <a:ea typeface="+mn-ea"/>
                <a:cs typeface="+mn-cs"/>
              </a:rPr>
              <a:t>www.pragyapersonalitydevelopment.com, saurabh@pipd.in, 9829178749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BDF5884-E9C9-4276-85C2-E90E8B1CAF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4940053"/>
              </p:ext>
            </p:extLst>
          </p:nvPr>
        </p:nvGraphicFramePr>
        <p:xfrm>
          <a:off x="1213073" y="468977"/>
          <a:ext cx="9790576" cy="353906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261974">
                  <a:extLst>
                    <a:ext uri="{9D8B030D-6E8A-4147-A177-3AD203B41FA5}">
                      <a16:colId xmlns:a16="http://schemas.microsoft.com/office/drawing/2014/main" val="1770361753"/>
                    </a:ext>
                  </a:extLst>
                </a:gridCol>
                <a:gridCol w="1415303">
                  <a:extLst>
                    <a:ext uri="{9D8B030D-6E8A-4147-A177-3AD203B41FA5}">
                      <a16:colId xmlns:a16="http://schemas.microsoft.com/office/drawing/2014/main" val="1430018095"/>
                    </a:ext>
                  </a:extLst>
                </a:gridCol>
                <a:gridCol w="2237918">
                  <a:extLst>
                    <a:ext uri="{9D8B030D-6E8A-4147-A177-3AD203B41FA5}">
                      <a16:colId xmlns:a16="http://schemas.microsoft.com/office/drawing/2014/main" val="304688871"/>
                    </a:ext>
                  </a:extLst>
                </a:gridCol>
                <a:gridCol w="1875381">
                  <a:extLst>
                    <a:ext uri="{9D8B030D-6E8A-4147-A177-3AD203B41FA5}">
                      <a16:colId xmlns:a16="http://schemas.microsoft.com/office/drawing/2014/main" val="3931564603"/>
                    </a:ext>
                  </a:extLst>
                </a:gridCol>
              </a:tblGrid>
              <a:tr h="367701">
                <a:tc>
                  <a:txBody>
                    <a:bodyPr/>
                    <a:lstStyle/>
                    <a:p>
                      <a:r>
                        <a:rPr lang="en-US" sz="1700"/>
                        <a:t>Course</a:t>
                      </a:r>
                    </a:p>
                  </a:txBody>
                  <a:tcPr marL="74698" marR="74698" marT="37348" marB="37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Details</a:t>
                      </a:r>
                    </a:p>
                  </a:txBody>
                  <a:tcPr marL="74698" marR="74698" marT="37348" marB="37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Duration</a:t>
                      </a:r>
                    </a:p>
                  </a:txBody>
                  <a:tcPr marL="74698" marR="74698" marT="37348" marB="37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Fee</a:t>
                      </a:r>
                    </a:p>
                  </a:txBody>
                  <a:tcPr marL="74698" marR="74698" marT="37348" marB="37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195544"/>
                  </a:ext>
                </a:extLst>
              </a:tr>
              <a:tr h="8847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/>
                        <a:t>Sales Training For Sales Executive</a:t>
                      </a:r>
                      <a:endParaRPr lang="en-US" sz="1700" dirty="0"/>
                    </a:p>
                  </a:txBody>
                  <a:tcPr marL="74698" marR="74698" marT="37348" marB="37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74698" marR="74698" marT="37348" marB="37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10 Days</a:t>
                      </a:r>
                    </a:p>
                    <a:p>
                      <a:r>
                        <a:rPr lang="en-US" sz="1700"/>
                        <a:t>2 Hours/ Day </a:t>
                      </a:r>
                    </a:p>
                  </a:txBody>
                  <a:tcPr marL="74698" marR="74698" marT="37348" marB="37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Rs. 5,000/-</a:t>
                      </a:r>
                    </a:p>
                    <a:p>
                      <a:r>
                        <a:rPr lang="en-US" sz="1700"/>
                        <a:t>Cheque/ Cash/ Online</a:t>
                      </a:r>
                    </a:p>
                  </a:txBody>
                  <a:tcPr marL="74698" marR="74698" marT="37348" marB="37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202669"/>
                  </a:ext>
                </a:extLst>
              </a:tr>
              <a:tr h="1143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/>
                        <a:t>Employability Skills - Job Interview Preparation</a:t>
                      </a:r>
                      <a:endParaRPr lang="en-US" sz="1700" b="1">
                        <a:solidFill>
                          <a:schemeClr val="tx1"/>
                        </a:solidFill>
                      </a:endParaRPr>
                    </a:p>
                    <a:p>
                      <a:endParaRPr lang="en-US" sz="1700"/>
                    </a:p>
                  </a:txBody>
                  <a:tcPr marL="74698" marR="74698" marT="37348" marB="37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74698" marR="74698" marT="37348" marB="37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15 Days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/>
                        <a:t>2 Hours/ Day </a:t>
                      </a:r>
                    </a:p>
                    <a:p>
                      <a:endParaRPr lang="en-US" sz="1700"/>
                    </a:p>
                  </a:txBody>
                  <a:tcPr marL="74698" marR="74698" marT="37348" marB="37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Rs. 6,000/-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/>
                        <a:t>Cheque/ Cash/ Online</a:t>
                      </a:r>
                    </a:p>
                    <a:p>
                      <a:endParaRPr lang="en-US" sz="1700"/>
                    </a:p>
                  </a:txBody>
                  <a:tcPr marL="74698" marR="74698" marT="37348" marB="37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8639366"/>
                  </a:ext>
                </a:extLst>
              </a:tr>
              <a:tr h="11433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/>
                        <a:t>Communication Skills </a:t>
                      </a:r>
                      <a:endParaRPr lang="en-US" sz="1700" b="1">
                        <a:solidFill>
                          <a:schemeClr val="tx1"/>
                        </a:solidFill>
                      </a:endParaRPr>
                    </a:p>
                    <a:p>
                      <a:endParaRPr lang="en-US" sz="1700"/>
                    </a:p>
                  </a:txBody>
                  <a:tcPr marL="74698" marR="74698" marT="37348" marB="37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700"/>
                    </a:p>
                  </a:txBody>
                  <a:tcPr marL="74698" marR="74698" marT="37348" marB="37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/>
                        <a:t>15 Days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/>
                        <a:t>2 Hours/ Day </a:t>
                      </a:r>
                    </a:p>
                    <a:p>
                      <a:endParaRPr lang="en-US" sz="1700"/>
                    </a:p>
                  </a:txBody>
                  <a:tcPr marL="74698" marR="74698" marT="37348" marB="37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Rs. 5,000/-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Cheque/ Cash/ Online</a:t>
                      </a:r>
                    </a:p>
                    <a:p>
                      <a:endParaRPr lang="en-US" sz="1700" dirty="0"/>
                    </a:p>
                  </a:txBody>
                  <a:tcPr marL="74698" marR="74698" marT="37348" marB="3734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049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556930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437" y="267856"/>
            <a:ext cx="5227782" cy="138545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600" dirty="0">
                <a:latin typeface="+mj-lt"/>
              </a:rPr>
              <a:t>If You Don’t Take Care Of Your Customers, Competitor Will : </a:t>
            </a:r>
            <a:r>
              <a:rPr lang="en-US" sz="2600" dirty="0">
                <a:solidFill>
                  <a:srgbClr val="66FFFF"/>
                </a:solidFill>
                <a:latin typeface="+mj-lt"/>
              </a:rPr>
              <a:t>Different People Approach Differently  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C99D6092-F485-4C8B-BE20-9608D4BD9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995" y="658882"/>
            <a:ext cx="877824" cy="1097280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436" y="1722631"/>
            <a:ext cx="5227782" cy="44380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Understanding Of </a:t>
            </a:r>
            <a:r>
              <a:rPr lang="en-US" dirty="0">
                <a:solidFill>
                  <a:srgbClr val="66FFFF"/>
                </a:solidFill>
              </a:rPr>
              <a:t>Adoption Ladder</a:t>
            </a:r>
          </a:p>
          <a:p>
            <a:pPr marL="28575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Assertive Or Aggressive? </a:t>
            </a:r>
            <a:r>
              <a:rPr lang="en-US" dirty="0">
                <a:solidFill>
                  <a:schemeClr val="tx1"/>
                </a:solidFill>
              </a:rPr>
              <a:t>There Is Thin Line. What To Use, How To Use, When To Use?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Understanding Of Different Behaviour Style</a:t>
            </a:r>
            <a:r>
              <a:rPr lang="en-US" dirty="0">
                <a:solidFill>
                  <a:schemeClr val="tx1"/>
                </a:solidFill>
              </a:rPr>
              <a:t>, How To Use In Day To Day Life And Market?</a:t>
            </a:r>
          </a:p>
          <a:p>
            <a:pPr marL="2857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Everyone Is Different</a:t>
            </a:r>
            <a:r>
              <a:rPr lang="en-US" dirty="0">
                <a:solidFill>
                  <a:schemeClr val="tx1"/>
                </a:solidFill>
              </a:rPr>
              <a:t>, How To Approach? </a:t>
            </a: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2421A0A-F134-460F-B07C-425C347E40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71" t="3441" r="21290" b="3226"/>
          <a:stretch/>
        </p:blipFill>
        <p:spPr>
          <a:xfrm>
            <a:off x="9071935" y="179498"/>
            <a:ext cx="2668513" cy="24433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4B5FE46-DF9C-42D9-A57B-C326735A1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9626" y="3011279"/>
            <a:ext cx="1480713" cy="2165345"/>
          </a:xfrm>
          <a:prstGeom prst="rect">
            <a:avLst/>
          </a:prstGeom>
        </p:spPr>
      </p:pic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 descr="A picture containing floor&#10;&#10;Description automatically generated">
            <a:extLst>
              <a:ext uri="{FF2B5EF4-FFF2-40B4-BE49-F238E27FC236}">
                <a16:creationId xmlns:a16="http://schemas.microsoft.com/office/drawing/2014/main" id="{171D3120-B756-4759-B724-A36C1AA7A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8968" y="5034797"/>
            <a:ext cx="2627002" cy="147112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F6BA45-9697-489D-8C0A-EE52214F42A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85335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672" y="131433"/>
            <a:ext cx="5277333" cy="12745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300" dirty="0">
                <a:latin typeface="+mj-lt"/>
              </a:rPr>
              <a:t>Be The Type Of The Person You Want To Meet : </a:t>
            </a:r>
            <a:r>
              <a:rPr lang="en-US" sz="2300" dirty="0">
                <a:solidFill>
                  <a:srgbClr val="66FFFF"/>
                </a:solidFill>
                <a:latin typeface="+mj-lt"/>
              </a:rPr>
              <a:t>Life Is Nothing But Sales And Marketing – Let’s Know About Extraordinary Selling And Marketing Skills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672" y="1473331"/>
            <a:ext cx="5364310" cy="473265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Understanding Of </a:t>
            </a:r>
            <a:r>
              <a:rPr lang="en-US" dirty="0">
                <a:solidFill>
                  <a:srgbClr val="66FFFF"/>
                </a:solidFill>
              </a:rPr>
              <a:t>Product Life Cycle</a:t>
            </a:r>
            <a:r>
              <a:rPr lang="en-US" dirty="0">
                <a:solidFill>
                  <a:schemeClr val="tx1"/>
                </a:solidFill>
              </a:rPr>
              <a:t>, Understand From Current Era Perspective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Importance Of </a:t>
            </a:r>
            <a:r>
              <a:rPr lang="en-US" dirty="0">
                <a:solidFill>
                  <a:srgbClr val="66FFFF"/>
                </a:solidFill>
              </a:rPr>
              <a:t>Market Intelligence </a:t>
            </a:r>
            <a:r>
              <a:rPr lang="en-US" dirty="0">
                <a:solidFill>
                  <a:schemeClr val="tx1"/>
                </a:solidFill>
              </a:rPr>
              <a:t>And How To Improve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7 P’s Of Marketing Mix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Customer Centric Interaction</a:t>
            </a:r>
            <a:r>
              <a:rPr lang="en-US" dirty="0">
                <a:solidFill>
                  <a:schemeClr val="tx1"/>
                </a:solidFill>
              </a:rPr>
              <a:t>. Tailor Made Behaviour With Each Individual To Be Highly Influential In Life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F18964-1465-4B93-BFEC-41150859F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378" y="3486456"/>
            <a:ext cx="2113936" cy="1482910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57A3AF-9271-4B8E-98A6-775DC98D6D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2150" y="4925887"/>
            <a:ext cx="2407535" cy="16888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B2D105-6011-43CC-B871-8D2DEE7C17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955"/>
          <a:stretch/>
        </p:blipFill>
        <p:spPr>
          <a:xfrm>
            <a:off x="9082145" y="131433"/>
            <a:ext cx="2853738" cy="268379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65A8319-C000-4C9C-8437-F52ABE55E18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660221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142" y="197110"/>
            <a:ext cx="5289353" cy="159236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j-lt"/>
              </a:rPr>
              <a:t>My Life Is Constantly Under Construction. There Is Always Something To Improve :  </a:t>
            </a:r>
            <a:r>
              <a:rPr lang="en-US" sz="2400" dirty="0">
                <a:solidFill>
                  <a:srgbClr val="66FFFF"/>
                </a:solidFill>
                <a:latin typeface="+mj-lt"/>
              </a:rPr>
              <a:t>Improve Yourself As Per The Need Of 21</a:t>
            </a:r>
            <a:r>
              <a:rPr lang="en-US" sz="2400" baseline="30000" dirty="0">
                <a:solidFill>
                  <a:srgbClr val="66FFFF"/>
                </a:solidFill>
                <a:latin typeface="+mj-lt"/>
              </a:rPr>
              <a:t>st</a:t>
            </a:r>
            <a:r>
              <a:rPr lang="en-US" sz="2400" dirty="0">
                <a:solidFill>
                  <a:srgbClr val="66FFFF"/>
                </a:solidFill>
                <a:latin typeface="+mj-lt"/>
              </a:rPr>
              <a:t> Century  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F2464A-000B-46F8-B0AB-7AF3AEDA3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28" y="795419"/>
            <a:ext cx="1100358" cy="824206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888" y="1887793"/>
            <a:ext cx="5165607" cy="42728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Illiterate</a:t>
            </a:r>
            <a:r>
              <a:rPr lang="en-US" dirty="0">
                <a:solidFill>
                  <a:schemeClr val="tx1"/>
                </a:solidFill>
              </a:rPr>
              <a:t> of 21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 Century Is One Who Is Not Ready to </a:t>
            </a:r>
            <a:r>
              <a:rPr lang="en-US" dirty="0">
                <a:solidFill>
                  <a:srgbClr val="66FFFF"/>
                </a:solidFill>
              </a:rPr>
              <a:t>Learn, Unlearn and Relearn </a:t>
            </a:r>
            <a:r>
              <a:rPr lang="en-US" dirty="0">
                <a:solidFill>
                  <a:schemeClr val="tx1"/>
                </a:solidFill>
              </a:rPr>
              <a:t>– Need of </a:t>
            </a:r>
            <a:r>
              <a:rPr lang="en-US" dirty="0">
                <a:solidFill>
                  <a:srgbClr val="66FFFF"/>
                </a:solidFill>
              </a:rPr>
              <a:t>VUCA World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Create A </a:t>
            </a:r>
            <a:r>
              <a:rPr lang="en-US" dirty="0">
                <a:solidFill>
                  <a:srgbClr val="66FFFF"/>
                </a:solidFill>
              </a:rPr>
              <a:t>Business Model?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No Product Is </a:t>
            </a:r>
            <a:r>
              <a:rPr lang="en-US" dirty="0">
                <a:solidFill>
                  <a:srgbClr val="66FFFF"/>
                </a:solidFill>
              </a:rPr>
              <a:t>Costly</a:t>
            </a:r>
            <a:r>
              <a:rPr lang="en-US" dirty="0">
                <a:solidFill>
                  <a:schemeClr val="tx1"/>
                </a:solidFill>
              </a:rPr>
              <a:t> Or </a:t>
            </a:r>
            <a:r>
              <a:rPr lang="en-US" dirty="0">
                <a:solidFill>
                  <a:srgbClr val="66FFFF"/>
                </a:solidFill>
              </a:rPr>
              <a:t>Economic</a:t>
            </a:r>
            <a:r>
              <a:rPr lang="en-US" dirty="0">
                <a:solidFill>
                  <a:schemeClr val="tx1"/>
                </a:solidFill>
              </a:rPr>
              <a:t>, What Is and How A </a:t>
            </a:r>
            <a:r>
              <a:rPr lang="en-US" dirty="0">
                <a:solidFill>
                  <a:srgbClr val="66FFFF"/>
                </a:solidFill>
              </a:rPr>
              <a:t>Customer</a:t>
            </a:r>
            <a:r>
              <a:rPr lang="en-US" dirty="0">
                <a:solidFill>
                  <a:schemeClr val="tx1"/>
                </a:solidFill>
              </a:rPr>
              <a:t> Takes His </a:t>
            </a:r>
            <a:r>
              <a:rPr lang="en-US" dirty="0">
                <a:solidFill>
                  <a:srgbClr val="66FFFF"/>
                </a:solidFill>
              </a:rPr>
              <a:t>Decision?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Do You Have </a:t>
            </a:r>
            <a:r>
              <a:rPr lang="en-US" dirty="0">
                <a:solidFill>
                  <a:srgbClr val="66FFFF"/>
                </a:solidFill>
              </a:rPr>
              <a:t>Problem Solving Product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B987E8-3607-4EE1-9AE5-247A79C89E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015" y="629527"/>
            <a:ext cx="2730354" cy="15432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7BBCEF-0545-458D-B3BE-FB8EB3979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043" y="3198952"/>
            <a:ext cx="1789619" cy="1789619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ECFC3B0-0F29-4D6B-B0E9-AE0D7CD97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234565"/>
            <a:ext cx="2208230" cy="110411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932C3A-DEE2-483A-8AAE-28752F1920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94585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618" y="193295"/>
            <a:ext cx="5368450" cy="134403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300" dirty="0">
                <a:latin typeface="+mj-lt"/>
              </a:rPr>
              <a:t>If You Don’t Have Competitive Advantage Don’t Compete </a:t>
            </a:r>
            <a:r>
              <a:rPr lang="en-US" sz="2300" dirty="0">
                <a:solidFill>
                  <a:srgbClr val="66FFFF"/>
                </a:solidFill>
                <a:latin typeface="+mj-lt"/>
              </a:rPr>
              <a:t>: Let’s Know - Success Mantra In Such A Competitive Environment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04BB9C2D-24D8-449D-8898-A6BFD894CB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28" y="795419"/>
            <a:ext cx="1100358" cy="824206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2436" y="1619625"/>
            <a:ext cx="5296632" cy="45225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Employee Retention </a:t>
            </a:r>
            <a:r>
              <a:rPr lang="en-US" dirty="0">
                <a:solidFill>
                  <a:schemeClr val="tx1"/>
                </a:solidFill>
              </a:rPr>
              <a:t>Formula Of 21</a:t>
            </a:r>
            <a:r>
              <a:rPr lang="en-US" baseline="30000" dirty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Century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Unbiased</a:t>
            </a:r>
            <a:r>
              <a:rPr lang="en-US" dirty="0">
                <a:solidFill>
                  <a:schemeClr val="tx1"/>
                </a:solidFill>
              </a:rPr>
              <a:t> Approach Is Key To Growth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BCG Matrix </a:t>
            </a:r>
            <a:r>
              <a:rPr lang="en-US" dirty="0">
                <a:solidFill>
                  <a:schemeClr val="tx1"/>
                </a:solidFill>
              </a:rPr>
              <a:t>To Choose The Best Option, Understand When And How?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Football </a:t>
            </a:r>
            <a:r>
              <a:rPr lang="en-US" dirty="0">
                <a:solidFill>
                  <a:srgbClr val="66FFFF"/>
                </a:solidFill>
              </a:rPr>
              <a:t>Center Of Attraction </a:t>
            </a:r>
            <a:r>
              <a:rPr lang="en-US" dirty="0">
                <a:solidFill>
                  <a:schemeClr val="tx1"/>
                </a:solidFill>
              </a:rPr>
              <a:t>Formula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How To Maintain </a:t>
            </a:r>
            <a:r>
              <a:rPr lang="en-US" dirty="0">
                <a:solidFill>
                  <a:srgbClr val="66FFFF"/>
                </a:solidFill>
              </a:rPr>
              <a:t>Professional Relationship?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1D26A2-8C19-466B-B337-BFEA5AD48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015" y="503545"/>
            <a:ext cx="2730354" cy="1795207"/>
          </a:xfrm>
          <a:prstGeom prst="rect">
            <a:avLst/>
          </a:prstGeom>
        </p:spPr>
      </p:pic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7EBEFC97-B920-48C1-9386-6600D6052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043" y="3249309"/>
            <a:ext cx="1789619" cy="1688904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1193D513-96F2-4640-A042-F6765AE9F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211489"/>
            <a:ext cx="2208230" cy="1150267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523664-6F53-4B65-8D9A-6F1F05AB546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200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991AD47-9C99-472F-BDAA-21B183F33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12192001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15">
            <a:extLst>
              <a:ext uri="{FF2B5EF4-FFF2-40B4-BE49-F238E27FC236}">
                <a16:creationId xmlns:a16="http://schemas.microsoft.com/office/drawing/2014/main" id="{9E706731-3860-4E73-9335-A870F6741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42603" cy="6858000"/>
          </a:xfrm>
          <a:custGeom>
            <a:avLst/>
            <a:gdLst>
              <a:gd name="connsiteX0" fmla="*/ 0 w 9742603"/>
              <a:gd name="connsiteY0" fmla="*/ 0 h 6858000"/>
              <a:gd name="connsiteX1" fmla="*/ 152400 w 9742603"/>
              <a:gd name="connsiteY1" fmla="*/ 0 h 6858000"/>
              <a:gd name="connsiteX2" fmla="*/ 6566449 w 9742603"/>
              <a:gd name="connsiteY2" fmla="*/ 0 h 6858000"/>
              <a:gd name="connsiteX3" fmla="*/ 9742603 w 9742603"/>
              <a:gd name="connsiteY3" fmla="*/ 6858000 h 6858000"/>
              <a:gd name="connsiteX4" fmla="*/ 152400 w 9742603"/>
              <a:gd name="connsiteY4" fmla="*/ 6858000 h 6858000"/>
              <a:gd name="connsiteX5" fmla="*/ 0 w 9742603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42603" h="6858000">
                <a:moveTo>
                  <a:pt x="0" y="0"/>
                </a:moveTo>
                <a:lnTo>
                  <a:pt x="152400" y="0"/>
                </a:lnTo>
                <a:lnTo>
                  <a:pt x="6566449" y="0"/>
                </a:lnTo>
                <a:lnTo>
                  <a:pt x="9742603" y="6858000"/>
                </a:lnTo>
                <a:lnTo>
                  <a:pt x="152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 11">
            <a:extLst>
              <a:ext uri="{FF2B5EF4-FFF2-40B4-BE49-F238E27FC236}">
                <a16:creationId xmlns:a16="http://schemas.microsoft.com/office/drawing/2014/main" id="{CD2ED21F-DC95-4AD1-8327-D561F5FCA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380336" cy="6858000"/>
          </a:xfrm>
          <a:custGeom>
            <a:avLst/>
            <a:gdLst>
              <a:gd name="connsiteX0" fmla="*/ 0 w 9380336"/>
              <a:gd name="connsiteY0" fmla="*/ 0 h 6858000"/>
              <a:gd name="connsiteX1" fmla="*/ 6204182 w 9380336"/>
              <a:gd name="connsiteY1" fmla="*/ 0 h 6858000"/>
              <a:gd name="connsiteX2" fmla="*/ 9380336 w 9380336"/>
              <a:gd name="connsiteY2" fmla="*/ 6858000 h 6858000"/>
              <a:gd name="connsiteX3" fmla="*/ 0 w 938033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80336" h="6858000">
                <a:moveTo>
                  <a:pt x="0" y="0"/>
                </a:moveTo>
                <a:lnTo>
                  <a:pt x="6204182" y="0"/>
                </a:lnTo>
                <a:lnTo>
                  <a:pt x="938033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00" y="180398"/>
            <a:ext cx="5671127" cy="140258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latin typeface="+mj-lt"/>
              </a:rPr>
              <a:t>Excellence Is Not A Skill, It’s An Attitude </a:t>
            </a:r>
            <a:r>
              <a:rPr lang="en-US" sz="2800" dirty="0">
                <a:solidFill>
                  <a:srgbClr val="66FFFF"/>
                </a:solidFill>
                <a:latin typeface="+mj-lt"/>
              </a:rPr>
              <a:t>: Talent</a:t>
            </a:r>
            <a:r>
              <a:rPr lang="en-US" sz="2800" dirty="0">
                <a:latin typeface="+mj-lt"/>
              </a:rPr>
              <a:t>/ </a:t>
            </a:r>
            <a:r>
              <a:rPr lang="en-US" sz="2800" dirty="0">
                <a:solidFill>
                  <a:srgbClr val="66FFFF"/>
                </a:solidFill>
                <a:latin typeface="+mj-lt"/>
              </a:rPr>
              <a:t>Attitude/ Skill</a:t>
            </a:r>
            <a:r>
              <a:rPr lang="en-US" sz="2800" dirty="0">
                <a:latin typeface="+mj-lt"/>
              </a:rPr>
              <a:t>/ </a:t>
            </a:r>
            <a:r>
              <a:rPr lang="en-US" sz="2800" dirty="0">
                <a:solidFill>
                  <a:srgbClr val="66FFFF"/>
                </a:solidFill>
                <a:latin typeface="+mj-lt"/>
              </a:rPr>
              <a:t>Score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>
                <a:solidFill>
                  <a:srgbClr val="66FFFF"/>
                </a:solidFill>
                <a:latin typeface="+mj-lt"/>
              </a:rPr>
              <a:t>Education</a:t>
            </a:r>
            <a:r>
              <a:rPr lang="en-US" sz="2800" dirty="0">
                <a:latin typeface="+mj-lt"/>
              </a:rPr>
              <a:t>/ </a:t>
            </a:r>
            <a:r>
              <a:rPr lang="en-US" sz="2800" dirty="0">
                <a:solidFill>
                  <a:srgbClr val="66FFFF"/>
                </a:solidFill>
                <a:latin typeface="+mj-lt"/>
              </a:rPr>
              <a:t>Experience – What Is More Important?</a:t>
            </a:r>
            <a:r>
              <a:rPr lang="en-US" sz="2800" dirty="0">
                <a:latin typeface="+mj-lt"/>
              </a:rPr>
              <a:t> 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686358"/>
            <a:ext cx="5938684" cy="5160512"/>
          </a:xfrm>
        </p:spPr>
        <p:txBody>
          <a:bodyPr vert="horz" lIns="91440" tIns="45720" rIns="91440" bIns="45720" rtlCol="0">
            <a:normAutofit/>
          </a:bodyPr>
          <a:lstStyle/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66FFFF"/>
                </a:solidFill>
              </a:rPr>
              <a:t>Talent Or Attitude </a:t>
            </a:r>
            <a:r>
              <a:rPr lang="en-US" sz="2000" dirty="0">
                <a:solidFill>
                  <a:schemeClr val="tx1"/>
                </a:solidFill>
              </a:rPr>
              <a:t>- What You Require For Success?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Five Life Changing And Important Facts From The Speech Of Honorable Mr. Ratan Tata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 What Is More Important - </a:t>
            </a:r>
            <a:r>
              <a:rPr lang="en-US" sz="2000" dirty="0">
                <a:solidFill>
                  <a:srgbClr val="66FFFF"/>
                </a:solidFill>
              </a:rPr>
              <a:t>Skill Or Score?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What Makes More Difference In Your Life - </a:t>
            </a:r>
            <a:r>
              <a:rPr lang="en-US" sz="2000" dirty="0">
                <a:solidFill>
                  <a:srgbClr val="66FFFF"/>
                </a:solidFill>
              </a:rPr>
              <a:t>Education Or Experience?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1F9057-C64A-4EE1-9010-81A8357D1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3226" y="20582"/>
            <a:ext cx="2369573" cy="2375512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DCB1A6D6-81CD-4651-82B6-C6BCC9FF7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2996" y="2447772"/>
            <a:ext cx="2090804" cy="2096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417BCD-FABB-4B49-9DB0-66D44702D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5055" y="4750826"/>
            <a:ext cx="2090803" cy="2096044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559CF4-136E-4E49-A8ED-D7663544C5B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859584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6326" y="266470"/>
            <a:ext cx="5229169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To Be The Best, You Must Be Able To Handle The Worst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How To Develop Positive Attitude?</a:t>
            </a:r>
          </a:p>
        </p:txBody>
      </p:sp>
      <p:sp>
        <p:nvSpPr>
          <p:cNvPr id="31" name="Oval 23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25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310D34-5C5C-4F63-A9EC-0BC8A490F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28" y="823010"/>
            <a:ext cx="1100358" cy="769023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327" y="1661393"/>
            <a:ext cx="5551925" cy="4490025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Your Attitude Decides Your </a:t>
            </a:r>
            <a:r>
              <a:rPr lang="en-US" dirty="0">
                <a:solidFill>
                  <a:srgbClr val="66FFFF"/>
                </a:solidFill>
              </a:rPr>
              <a:t>Destiny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Fight</a:t>
            </a:r>
            <a:r>
              <a:rPr lang="en-US" dirty="0">
                <a:solidFill>
                  <a:schemeClr val="tx1"/>
                </a:solidFill>
              </a:rPr>
              <a:t> Against </a:t>
            </a:r>
            <a:r>
              <a:rPr lang="en-US" dirty="0">
                <a:solidFill>
                  <a:srgbClr val="66FFFF"/>
                </a:solidFill>
              </a:rPr>
              <a:t>Destiny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>
                <a:solidFill>
                  <a:srgbClr val="66FFFF"/>
                </a:solidFill>
              </a:rPr>
              <a:t>Win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Arrogance V/s Attitude</a:t>
            </a:r>
            <a:r>
              <a:rPr lang="en-US" dirty="0">
                <a:solidFill>
                  <a:schemeClr val="tx1"/>
                </a:solidFill>
              </a:rPr>
              <a:t>, Same Or Different? How They Impact Your Life?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Need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dirty="0">
                <a:solidFill>
                  <a:srgbClr val="66FFFF"/>
                </a:solidFill>
              </a:rPr>
              <a:t>Greed –</a:t>
            </a:r>
            <a:r>
              <a:rPr lang="en-US" dirty="0">
                <a:solidFill>
                  <a:schemeClr val="tx1"/>
                </a:solidFill>
              </a:rPr>
              <a:t> How To Manage?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If A Person Says, “</a:t>
            </a:r>
            <a:r>
              <a:rPr lang="en-US" dirty="0">
                <a:solidFill>
                  <a:srgbClr val="66FFFF"/>
                </a:solidFill>
              </a:rPr>
              <a:t>I Can’t </a:t>
            </a:r>
            <a:r>
              <a:rPr lang="en-US" dirty="0">
                <a:solidFill>
                  <a:schemeClr val="tx1"/>
                </a:solidFill>
              </a:rPr>
              <a:t>Do This”, It Has Two Meanings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FFFF"/>
                </a:solidFill>
              </a:rPr>
              <a:t>Will</a:t>
            </a:r>
            <a:r>
              <a:rPr lang="en-US" dirty="0">
                <a:solidFill>
                  <a:schemeClr val="tx1"/>
                </a:solidFill>
              </a:rPr>
              <a:t> Is Far More </a:t>
            </a:r>
            <a:r>
              <a:rPr lang="en-US" dirty="0">
                <a:solidFill>
                  <a:srgbClr val="66FFFF"/>
                </a:solidFill>
              </a:rPr>
              <a:t>Powerful</a:t>
            </a:r>
            <a:r>
              <a:rPr lang="en-US" dirty="0">
                <a:solidFill>
                  <a:schemeClr val="tx1"/>
                </a:solidFill>
              </a:rPr>
              <a:t> Than </a:t>
            </a:r>
            <a:r>
              <a:rPr lang="en-US" dirty="0">
                <a:solidFill>
                  <a:srgbClr val="66FFFF"/>
                </a:solidFill>
              </a:rPr>
              <a:t>Skill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Oval 27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furniture&#10;&#10;Description automatically generated">
            <a:extLst>
              <a:ext uri="{FF2B5EF4-FFF2-40B4-BE49-F238E27FC236}">
                <a16:creationId xmlns:a16="http://schemas.microsoft.com/office/drawing/2014/main" id="{A243EAD7-14DA-4ED3-A719-484F32C84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015" y="636649"/>
            <a:ext cx="2730354" cy="1528998"/>
          </a:xfrm>
          <a:prstGeom prst="rect">
            <a:avLst/>
          </a:prstGeom>
        </p:spPr>
      </p:pic>
      <p:pic>
        <p:nvPicPr>
          <p:cNvPr id="19" name="Picture 18" descr="A picture containing building&#10;&#10;Description automatically generated">
            <a:extLst>
              <a:ext uri="{FF2B5EF4-FFF2-40B4-BE49-F238E27FC236}">
                <a16:creationId xmlns:a16="http://schemas.microsoft.com/office/drawing/2014/main" id="{B30E19C6-FE7C-4173-A975-D5E2110429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419" t="6618" r="25705" b="12191"/>
          <a:stretch/>
        </p:blipFill>
        <p:spPr>
          <a:xfrm>
            <a:off x="6724227" y="3198952"/>
            <a:ext cx="971250" cy="1789619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391470FD-8C4C-4F37-A022-2F6A06559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344977"/>
            <a:ext cx="2208230" cy="88329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FF47F5-0DBC-4DC8-A653-4C724AF15D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73671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637" y="250548"/>
            <a:ext cx="5159229" cy="1325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3000" dirty="0">
                <a:latin typeface="+mj-lt"/>
              </a:rPr>
              <a:t>Live With No Regrets, Love Without Limits : </a:t>
            </a:r>
            <a:r>
              <a:rPr lang="en-US" sz="3000" dirty="0">
                <a:solidFill>
                  <a:srgbClr val="66FFFF"/>
                </a:solidFill>
                <a:latin typeface="+mj-lt"/>
              </a:rPr>
              <a:t>Live Your Life, Don’t Have Regrets When Dying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6638" y="1787077"/>
            <a:ext cx="5159229" cy="43453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Live Your Life To The Fullest, </a:t>
            </a:r>
            <a:r>
              <a:rPr lang="en-US" dirty="0">
                <a:solidFill>
                  <a:srgbClr val="66FFFF"/>
                </a:solidFill>
              </a:rPr>
              <a:t>Don’t Have Any Regrets</a:t>
            </a:r>
            <a:r>
              <a:rPr lang="en-US" dirty="0">
                <a:solidFill>
                  <a:schemeClr val="tx1"/>
                </a:solidFill>
              </a:rPr>
              <a:t>, How?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What Will You </a:t>
            </a:r>
            <a:r>
              <a:rPr lang="en-US" dirty="0">
                <a:solidFill>
                  <a:srgbClr val="66FFFF"/>
                </a:solidFill>
              </a:rPr>
              <a:t>Speak</a:t>
            </a:r>
            <a:r>
              <a:rPr lang="en-US" dirty="0">
                <a:solidFill>
                  <a:schemeClr val="tx1"/>
                </a:solidFill>
              </a:rPr>
              <a:t> To Yourself </a:t>
            </a:r>
            <a:r>
              <a:rPr lang="en-US" dirty="0">
                <a:solidFill>
                  <a:srgbClr val="66FFFF"/>
                </a:solidFill>
              </a:rPr>
              <a:t>While Dying?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What You </a:t>
            </a:r>
            <a:r>
              <a:rPr lang="en-US" dirty="0">
                <a:solidFill>
                  <a:srgbClr val="66FFFF"/>
                </a:solidFill>
              </a:rPr>
              <a:t>Remember In Your Life</a:t>
            </a:r>
            <a:r>
              <a:rPr lang="en-US" dirty="0">
                <a:solidFill>
                  <a:schemeClr val="tx1"/>
                </a:solidFill>
              </a:rPr>
              <a:t>? Let’s Understand Through Wonderful Thoughts 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9A3DE29-1286-4C55-B7E2-232B876BC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0176" y="3170604"/>
            <a:ext cx="1846314" cy="18463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3BA433-64BF-497C-BF41-18E22C6D3D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11"/>
          <a:stretch/>
        </p:blipFill>
        <p:spPr>
          <a:xfrm>
            <a:off x="5988201" y="592695"/>
            <a:ext cx="1179306" cy="1194382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442A23-2BD4-41B8-A346-908AF01D5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7668" y="4840445"/>
            <a:ext cx="2187694" cy="1892356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6211731B-1C26-4E39-AE34-CB921D5C81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749"/>
          <a:stretch/>
        </p:blipFill>
        <p:spPr>
          <a:xfrm>
            <a:off x="9228622" y="111607"/>
            <a:ext cx="2646740" cy="264674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54425F-AFEC-4356-9BF1-97F4FBC1CA9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669235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091" y="197110"/>
            <a:ext cx="5140530" cy="150238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latin typeface="+mj-lt"/>
              </a:rPr>
              <a:t>Nobody Can Make You Feel Inferior Without Your Consent : </a:t>
            </a:r>
            <a:r>
              <a:rPr lang="en-US" sz="2800" dirty="0">
                <a:solidFill>
                  <a:srgbClr val="66FFFF"/>
                </a:solidFill>
                <a:latin typeface="+mj-lt"/>
              </a:rPr>
              <a:t>Gain Confidence Away From Overconfidence – Stay Motivated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5FB309-B85B-407F-B712-BBEA4AF6A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252" y="822435"/>
            <a:ext cx="1357678" cy="760300"/>
          </a:xfrm>
          <a:prstGeom prst="rect">
            <a:avLst/>
          </a:prstGeom>
        </p:spPr>
      </p:pic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091" y="1699491"/>
            <a:ext cx="5136078" cy="44888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Things You Should </a:t>
            </a:r>
            <a:r>
              <a:rPr lang="en-US" dirty="0">
                <a:solidFill>
                  <a:srgbClr val="66FFFF"/>
                </a:solidFill>
              </a:rPr>
              <a:t>Never Stop Doing In Your Life</a:t>
            </a:r>
            <a:r>
              <a:rPr lang="en-US" dirty="0">
                <a:solidFill>
                  <a:schemeClr val="tx1"/>
                </a:solidFill>
              </a:rPr>
              <a:t>, Must Know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  <a:tabLst>
                <a:tab pos="230188" algn="l"/>
              </a:tabLst>
            </a:pPr>
            <a:r>
              <a:rPr lang="en-US" dirty="0">
                <a:solidFill>
                  <a:schemeClr val="tx1"/>
                </a:solidFill>
              </a:rPr>
              <a:t>Why Motivational Speech Have Short-term Impact? How To </a:t>
            </a:r>
            <a:r>
              <a:rPr lang="en-US" dirty="0">
                <a:solidFill>
                  <a:srgbClr val="66FFFF"/>
                </a:solidFill>
              </a:rPr>
              <a:t>Be Always Motivated?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indent="-228600" algn="l">
              <a:buFont typeface="Arial" panose="020B0604020202020204" pitchFamily="34" charset="0"/>
              <a:buChar char="•"/>
              <a:tabLst>
                <a:tab pos="230188" algn="l"/>
              </a:tabLst>
            </a:pPr>
            <a:r>
              <a:rPr lang="en-US" dirty="0">
                <a:solidFill>
                  <a:schemeClr val="tx1"/>
                </a:solidFill>
              </a:rPr>
              <a:t>This Is Awesome! How To </a:t>
            </a:r>
            <a:r>
              <a:rPr lang="en-US" dirty="0">
                <a:solidFill>
                  <a:srgbClr val="66FFFF"/>
                </a:solidFill>
              </a:rPr>
              <a:t>Gain Confidence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dirty="0">
                <a:solidFill>
                  <a:srgbClr val="66FFFF"/>
                </a:solidFill>
              </a:rPr>
              <a:t>Stay Away From Overconfidence?</a:t>
            </a: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picture containing clipart, doll&#10;&#10;Description automatically generated">
            <a:extLst>
              <a:ext uri="{FF2B5EF4-FFF2-40B4-BE49-F238E27FC236}">
                <a16:creationId xmlns:a16="http://schemas.microsoft.com/office/drawing/2014/main" id="{991CA4A3-AA0E-4B32-8E5F-7320C8F5F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1015" y="636649"/>
            <a:ext cx="2730354" cy="1528998"/>
          </a:xfrm>
          <a:prstGeom prst="rect">
            <a:avLst/>
          </a:prstGeom>
        </p:spPr>
      </p:pic>
      <p:pic>
        <p:nvPicPr>
          <p:cNvPr id="6" name="Picture 5" descr="A picture containing sky, toy, object&#10;&#10;Description automatically generated">
            <a:extLst>
              <a:ext uri="{FF2B5EF4-FFF2-40B4-BE49-F238E27FC236}">
                <a16:creationId xmlns:a16="http://schemas.microsoft.com/office/drawing/2014/main" id="{E096B878-EE1A-4015-AEBB-8CD6FA777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043" y="3498306"/>
            <a:ext cx="1789619" cy="1190910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close up of an animal&#10;&#10;Description automatically generated">
            <a:extLst>
              <a:ext uri="{FF2B5EF4-FFF2-40B4-BE49-F238E27FC236}">
                <a16:creationId xmlns:a16="http://schemas.microsoft.com/office/drawing/2014/main" id="{AE553718-2F19-4E7A-B47C-B7A39118F8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168319"/>
            <a:ext cx="2208230" cy="123660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1699958-CB17-43A6-9182-058AC177118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954147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908" y="197111"/>
            <a:ext cx="5245703" cy="166863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latin typeface="+mj-lt"/>
              </a:rPr>
              <a:t>If You Really Want To Do Something, You Will Find A Way. If You Don’t You Will Find An Excuse : </a:t>
            </a:r>
            <a:r>
              <a:rPr lang="en-US" sz="2200" dirty="0">
                <a:solidFill>
                  <a:srgbClr val="66FFFF"/>
                </a:solidFill>
                <a:latin typeface="+mj-lt"/>
              </a:rPr>
              <a:t>Power Of Inspiration &amp; Motivation, Stop Giving Excuses – How To Keep Yourself Motivated?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A709FC-1ADC-45CD-856D-3B1A50C58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549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E67272E-0E66-4396-9C0C-4E154CCE20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0087" y="361702"/>
            <a:ext cx="1691640" cy="169164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890" y="1960161"/>
            <a:ext cx="5245703" cy="4267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We Understand The Incredible Power Of </a:t>
            </a:r>
            <a:r>
              <a:rPr lang="en-US" dirty="0">
                <a:solidFill>
                  <a:srgbClr val="66FFFF"/>
                </a:solidFill>
              </a:rPr>
              <a:t>Inspiration And Motivation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66FFFF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Two </a:t>
            </a:r>
            <a:r>
              <a:rPr lang="en-US" dirty="0">
                <a:solidFill>
                  <a:srgbClr val="66FFFF"/>
                </a:solidFill>
              </a:rPr>
              <a:t>Type Of Motivation </a:t>
            </a:r>
            <a:r>
              <a:rPr lang="en-US" dirty="0">
                <a:solidFill>
                  <a:schemeClr val="tx1"/>
                </a:solidFill>
              </a:rPr>
              <a:t>And How They </a:t>
            </a:r>
            <a:r>
              <a:rPr lang="en-US" dirty="0">
                <a:solidFill>
                  <a:srgbClr val="66FFFF"/>
                </a:solidFill>
              </a:rPr>
              <a:t>Work In Life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What Is </a:t>
            </a:r>
            <a:r>
              <a:rPr lang="en-US" dirty="0">
                <a:solidFill>
                  <a:srgbClr val="66FFFF"/>
                </a:solidFill>
              </a:rPr>
              <a:t>Self-respect?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Pave Way To Success By Saying </a:t>
            </a:r>
            <a:r>
              <a:rPr lang="en-US" dirty="0">
                <a:solidFill>
                  <a:srgbClr val="66FFFF"/>
                </a:solidFill>
              </a:rPr>
              <a:t>No To Excuses</a:t>
            </a:r>
            <a:r>
              <a:rPr lang="en-US" dirty="0">
                <a:solidFill>
                  <a:schemeClr val="tx1"/>
                </a:solidFill>
              </a:rPr>
              <a:t>, If You Born Poor That’s Not Your Mistake  But If You Die That’s Your Mistake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CB8E572-32F0-4C78-B268-2702C859F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3660" y="2557569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C6224A-7B8A-4699-99DC-A6C9CD617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611C424-EB44-492D-9C48-78BB0D5DC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38252" y="2722161"/>
            <a:ext cx="2743200" cy="27432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9156A24-128C-4054-AAFF-F8CA5BA0E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78624" y="3"/>
            <a:ext cx="3913376" cy="328156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BCF7E5-6579-411F-B025-14E6C6FE7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5037" y="3434165"/>
            <a:ext cx="2169629" cy="1394761"/>
          </a:xfrm>
          <a:prstGeom prst="rect">
            <a:avLst/>
          </a:prstGeom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46E8F12-06B4-4D6B-866C-1743B253C8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CC324B9-DFFF-42F1-8D81-AAD42554B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09416" y="4131546"/>
            <a:ext cx="3178912" cy="2726454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D1E1DE-472F-467A-ADE8-11BFE7249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290" y="789677"/>
            <a:ext cx="1406745" cy="8767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CCBE19-8261-446E-A919-A5E5914F9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465" y="289680"/>
            <a:ext cx="2986857" cy="2298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1EE393-EED5-4B7B-B306-B5C6184552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9942" y="4570551"/>
            <a:ext cx="2177380" cy="217738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F0C66FB-1366-434F-AF78-1D9978E6374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31564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841" y="298187"/>
            <a:ext cx="5127378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en-US" sz="3300" dirty="0">
                <a:latin typeface="+mj-lt"/>
              </a:rPr>
              <a:t>Life Is An Adventure, It’s Not A Package Tour : </a:t>
            </a:r>
            <a:r>
              <a:rPr lang="en-US" sz="3300" dirty="0">
                <a:solidFill>
                  <a:srgbClr val="66FFFF"/>
                </a:solidFill>
                <a:latin typeface="+mj-lt"/>
              </a:rPr>
              <a:t>Best Success and Life Skill Mantra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2840" y="1717965"/>
            <a:ext cx="5127378" cy="44057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Connecting The Dots Theory – Connection Between </a:t>
            </a:r>
            <a:r>
              <a:rPr lang="en-US" dirty="0">
                <a:solidFill>
                  <a:srgbClr val="66FFFF"/>
                </a:solidFill>
              </a:rPr>
              <a:t>Past, Present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dirty="0">
                <a:solidFill>
                  <a:srgbClr val="66FFFF"/>
                </a:solidFill>
              </a:rPr>
              <a:t>Future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66FFFF"/>
                </a:solidFill>
              </a:rPr>
              <a:t>Live</a:t>
            </a:r>
            <a:r>
              <a:rPr lang="en-US" dirty="0">
                <a:solidFill>
                  <a:schemeClr val="tx1"/>
                </a:solidFill>
              </a:rPr>
              <a:t> Your Day As It Is </a:t>
            </a:r>
            <a:r>
              <a:rPr lang="en-US" dirty="0">
                <a:solidFill>
                  <a:srgbClr val="66FFFF"/>
                </a:solidFill>
              </a:rPr>
              <a:t>Last Day </a:t>
            </a:r>
            <a:r>
              <a:rPr lang="en-US" dirty="0">
                <a:solidFill>
                  <a:schemeClr val="tx1"/>
                </a:solidFill>
              </a:rPr>
              <a:t>Of Your </a:t>
            </a:r>
            <a:r>
              <a:rPr lang="en-US" dirty="0">
                <a:solidFill>
                  <a:srgbClr val="66FFFF"/>
                </a:solidFill>
              </a:rPr>
              <a:t>Life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Stay </a:t>
            </a:r>
            <a:r>
              <a:rPr lang="en-US" dirty="0">
                <a:solidFill>
                  <a:srgbClr val="66FFFF"/>
                </a:solidFill>
              </a:rPr>
              <a:t>Hungry</a:t>
            </a:r>
            <a:r>
              <a:rPr lang="en-US" dirty="0">
                <a:solidFill>
                  <a:schemeClr val="tx1"/>
                </a:solidFill>
              </a:rPr>
              <a:t> Stay </a:t>
            </a:r>
            <a:r>
              <a:rPr lang="en-US" dirty="0">
                <a:solidFill>
                  <a:srgbClr val="66FFFF"/>
                </a:solidFill>
              </a:rPr>
              <a:t>Foolish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11430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57150" lvl="0" indent="-2286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5005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114379-CEF2-4927-BEAC-763037C09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9597" y="2815229"/>
            <a:ext cx="2788920" cy="278892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0DD30CF2-B4D0-40E3-BE07-3DEC09E41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13"/>
          <a:stretch/>
        </p:blipFill>
        <p:spPr>
          <a:xfrm>
            <a:off x="6369366" y="3438144"/>
            <a:ext cx="1741359" cy="1636651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14C23C8-0D86-4D9E-A9C7-76291675C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0603" y="1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64B5CBF8-9E71-40D0-B43E-29A0A051D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0774" y="298187"/>
            <a:ext cx="3028386" cy="2351452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2248578-C6EF-47FB-8B88-AD65C2745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3088" y="4197206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FB13F03D-63B2-431B-BE38-263345045F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82150" y="5096211"/>
            <a:ext cx="2407535" cy="134821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62D059-5DBF-4DDA-A892-6354F476442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/>
              <a:t>www.pragyapersonalitydevelopment.com saurabh@pipd.in, 9829178749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669734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Custom 131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056AFF"/>
      </a:accent1>
      <a:accent2>
        <a:srgbClr val="FF391E"/>
      </a:accent2>
      <a:accent3>
        <a:srgbClr val="A1CC18"/>
      </a:accent3>
      <a:accent4>
        <a:srgbClr val="FFC000"/>
      </a:accent4>
      <a:accent5>
        <a:srgbClr val="1554B2"/>
      </a:accent5>
      <a:accent6>
        <a:srgbClr val="8BB20C"/>
      </a:accent6>
      <a:hlink>
        <a:srgbClr val="056AFF"/>
      </a:hlink>
      <a:folHlink>
        <a:srgbClr val="056AF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46000">
              <a:schemeClr val="bg1">
                <a:alpha val="90000"/>
              </a:schemeClr>
            </a:gs>
            <a:gs pos="0">
              <a:schemeClr val="accent1">
                <a:lumMod val="20000"/>
                <a:lumOff val="80000"/>
                <a:alpha val="50000"/>
              </a:schemeClr>
            </a:gs>
            <a:gs pos="80000">
              <a:schemeClr val="bg1">
                <a:lumMod val="95000"/>
              </a:schemeClr>
            </a:gs>
          </a:gsLst>
          <a:lin ang="3600000" scaled="0"/>
        </a:gradFill>
      </a:spPr>
      <a:bodyPr rot="0" spcFirstLastPara="0" vertOverflow="overflow" horzOverflow="overflow" vert="horz" wrap="square" lIns="72000" tIns="0" rIns="180000" bIns="180000" numCol="1" spcCol="0" rtlCol="0" fromWordArt="0" anchor="b" anchorCtr="0" forceAA="0" compatLnSpc="1">
        <a:prstTxWarp prst="textNoShape">
          <a:avLst/>
        </a:prstTxWarp>
        <a:noAutofit/>
      </a:bodyPr>
      <a:lstStyle>
        <a:defPPr algn="r">
          <a:lnSpc>
            <a:spcPts val="4700"/>
          </a:lnSpc>
          <a:spcBef>
            <a:spcPct val="0"/>
          </a:spcBef>
          <a:defRPr sz="4500">
            <a:solidFill>
              <a:schemeClr val="tx1"/>
            </a:solidFill>
            <a:latin typeface="Rockwell" panose="02060603020205020403" pitchFamily="18" charset="0"/>
            <a:ea typeface="+mj-ea"/>
            <a:cs typeface="+mj-cs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Light Presentation Layout_SB - v6" id="{0DCEF7BA-4F11-4CC0-BBFC-DBE664BB2136}" vid="{62B9AFEC-9251-4EFD-904B-1133179C6B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6FA4173-5E4C-420B-BDB8-C986336F3C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9BDB30-709D-4026-8321-5AB8945E755C}">
  <ds:schemaRefs>
    <ds:schemaRef ds:uri="http://schemas.openxmlformats.org/package/2006/metadata/core-properties"/>
    <ds:schemaRef ds:uri="6dc4bcd6-49db-4c07-9060-8acfc67cef9f"/>
    <ds:schemaRef ds:uri="http://purl.org/dc/dcmitype/"/>
    <ds:schemaRef ds:uri="http://schemas.microsoft.com/office/infopath/2007/PartnerControls"/>
    <ds:schemaRef ds:uri="fb0879af-3eba-417a-a55a-ffe6dcd6ca77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BB53CF6-7709-4D46-84FE-D9CA668E74C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8765</Words>
  <Application>Microsoft Office PowerPoint</Application>
  <PresentationFormat>Widescreen</PresentationFormat>
  <Paragraphs>1396</Paragraphs>
  <Slides>122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122</vt:i4>
      </vt:variant>
    </vt:vector>
  </HeadingPairs>
  <TitlesOfParts>
    <vt:vector size="127" baseType="lpstr">
      <vt:lpstr>Arial</vt:lpstr>
      <vt:lpstr>Calibri</vt:lpstr>
      <vt:lpstr>Rockwell</vt:lpstr>
      <vt:lpstr>Times New Roman</vt:lpstr>
      <vt:lpstr>Office Theme</vt:lpstr>
      <vt:lpstr>PowerPoint Presentation</vt:lpstr>
      <vt:lpstr>About Us, Why We Are Best? </vt:lpstr>
      <vt:lpstr>Why Soft Skills &amp; Life Skills?</vt:lpstr>
      <vt:lpstr>Our Director/ Trainer : Saurabh Jain </vt:lpstr>
      <vt:lpstr>PowerPoint Presentation</vt:lpstr>
      <vt:lpstr>PowerPoint Presentation</vt:lpstr>
      <vt:lpstr>PowerPoint Presentation</vt:lpstr>
      <vt:lpstr>Courses And Fee Structure</vt:lpstr>
      <vt:lpstr>Courses And Fee Structure</vt:lpstr>
      <vt:lpstr>Courses And Fee Structure</vt:lpstr>
      <vt:lpstr>Courses And Fee Structure</vt:lpstr>
      <vt:lpstr>Courses And Fee Structure</vt:lpstr>
      <vt:lpstr>An Overview : Beginner Course Of Personality Development And Life Skill Management </vt:lpstr>
      <vt:lpstr>An Overview : Intermediate Course Of Personality Development And Life Skill Management </vt:lpstr>
      <vt:lpstr>An Overview : Advanced Course Of Personality Development And Life Skill Management </vt:lpstr>
      <vt:lpstr>Who Can Join Us :</vt:lpstr>
      <vt:lpstr>Choose Us N Believe In Your Choice</vt:lpstr>
      <vt:lpstr>The Future Starts Today – Take Necessary Steps : Follow Path Of  Excellence With Confidence </vt:lpstr>
      <vt:lpstr>Education Is Not The Learning Of The Facts, But The Training Of The Mind To Think : Be Competent As Per The Need Of 21st Century</vt:lpstr>
      <vt:lpstr>I Am Not Perfect, I Am Original : Be An Impressive and Influential Personality</vt:lpstr>
      <vt:lpstr>We Cannot Become What We Want To Be, By Remaining What We Are – Be Dynamic But How?</vt:lpstr>
      <vt:lpstr>Change Nothing &amp; Nothing Will Change – Life Begins At The End Of Comfort Zone</vt:lpstr>
      <vt:lpstr>Endless Possibilities Exit Beyond Your Belief System : Power Of Belief System </vt:lpstr>
      <vt:lpstr>The Brain Is Wider Than The Sky : Programming Of Brain</vt:lpstr>
      <vt:lpstr>A Negative Mind Will Never Give You Positive Life : Think Positive And Act Positive But How?</vt:lpstr>
      <vt:lpstr> Knowing Yourself Is Beginning Of All Wisdom : Know Your Potential </vt:lpstr>
      <vt:lpstr>Best Way To Escape Your Problem Is To Solve Them : Problem Solving Skills</vt:lpstr>
      <vt:lpstr>Setting Goals Is The First Step In Turning Invisible Into Visible : How To Set Goals?  </vt:lpstr>
      <vt:lpstr>Don’t Be Part Of Crowd, Be A Reason For It : We Help You In Designing Your Life</vt:lpstr>
      <vt:lpstr>Kill Them With Success And Burry Them With A Smile : Pathway Of Success</vt:lpstr>
      <vt:lpstr>If You Can’t Be Wise, Hang Out With Wise People – Choose The Best And Do The Best, But How?</vt:lpstr>
      <vt:lpstr>  Work Without Passion Is Slavery : How To Convert Passion Into Profession?  </vt:lpstr>
      <vt:lpstr>It’s Not The Load That Breaks You Down, It’s The Way You Carry It : Being Result Oriented Is The Key, But How?</vt:lpstr>
      <vt:lpstr>It’s Going To Be Hard But Hard Doesn’t Mean Impossible : Develop Strong Will Power, But How?</vt:lpstr>
      <vt:lpstr>Vision Without Execution Is Hallucination : Be An Effective Planner And Fast In Execution With Excellence</vt:lpstr>
      <vt:lpstr>Failing To Plan Is Planning To Fail : Plan Your Execution and Execute Your Plan, But How?</vt:lpstr>
      <vt:lpstr>If Everything Seems Under Control, You Are Not Going Just Fast Enough : Be Fast Mover, Key Factor In 21st Century</vt:lpstr>
      <vt:lpstr>It’s Not How Much Money You Make; How Much You Keep : Key Learnings For Happiness </vt:lpstr>
      <vt:lpstr> Not Taking Risk Is The Biggest Risk : How To Take Calculated Risk? </vt:lpstr>
      <vt:lpstr>When You Know Better You Do Better : Power Of Universe</vt:lpstr>
      <vt:lpstr>People Are Rewarded In Public For What They Practice For Years In Private : Journey Toward Perfection</vt:lpstr>
      <vt:lpstr>Practice Like You Have Never Won, Perform Like You Have Never Lost : Do It And Do It Now</vt:lpstr>
      <vt:lpstr>Patience Is Not About Waiting But The Ability To Keep Good Attitude While Waiting : Patience Is The Key, Let’s Understand Facts   </vt:lpstr>
      <vt:lpstr>No Response Is A Response And It’s A Powerful One : Take Your Communication Skills To The Next Level</vt:lpstr>
      <vt:lpstr>What Is Behind Your Eyes Hold More Power Than What Is In front Of Them :  Perception Management</vt:lpstr>
      <vt:lpstr>Effective Communication is Bridge Between Confusion and Clarity – Be An Effective Communicator </vt:lpstr>
      <vt:lpstr>When You Speak You Just Don’t Deliver Words, Convey Your Thoughts : Communication Is The Key To Success</vt:lpstr>
      <vt:lpstr>Communication Works For Those Who Work At It : Art Of Negotiation</vt:lpstr>
      <vt:lpstr>All The Great Speakers Were Bad Speakers At First : Improve Public Speaking </vt:lpstr>
      <vt:lpstr>Wearing The Correct Dress For Any Occasion Is A Matter Of Good Manners : Improve Your Dressing Sense</vt:lpstr>
      <vt:lpstr>You Don’t Have To Be Great To Start But You Have To Start To Be Great : Improve Your English Communication Skills</vt:lpstr>
      <vt:lpstr>View Life As A Continuous Learning Experience : Observe, Absorb And Express  Key Skill For A Winner</vt:lpstr>
      <vt:lpstr>  We Can’t Drive People, We Must Teach And Lead : How To Give Negative Feedback Positively? </vt:lpstr>
      <vt:lpstr>A Moment Of Gratitude Makes A Difference In Your Attitude : Art Of Giving Feedback – Relationship Building  </vt:lpstr>
      <vt:lpstr>Feedback Is Free Education To Excellence, Receive With Grace And Sincerity : How To Receive Feedback?  </vt:lpstr>
      <vt:lpstr>Don’t Say Maybe If You Want To Say No : How To Say Yes And No?</vt:lpstr>
      <vt:lpstr>It Takes A Habit To Replace A Habit : Develop Powerful Habits Of Winners </vt:lpstr>
      <vt:lpstr>Laziness Is Nothing More Than The Habit Of Resting Before You Get Tired : Develop Powerful Habits Of  Winners </vt:lpstr>
      <vt:lpstr>Every Closed Eye Is Not Sleeping And Every Open Eye Is Not Seeing : Important Tips On Daily Habits</vt:lpstr>
      <vt:lpstr>Discipline Is The Bridge Between Goals And Accomplishment : How To Become Disciplined?</vt:lpstr>
      <vt:lpstr>Don’t Focus On What You SEE, Focus On What You Want To Be : Unless You Stay Focused, Forget About Victory </vt:lpstr>
      <vt:lpstr> The Go Giver – A Curriculum for Making Difference : Important Message To Live A Better Life </vt:lpstr>
      <vt:lpstr>Enjoy Life Now This Is Not Rehearsal : We Don’t Have A Great Day, We Make It A Great Day : How To Make Your Life Great? </vt:lpstr>
      <vt:lpstr>There Are Some Things That Money Can’t Buy Like Manners, Morals And Integrity : Develop Etiquette But How?     </vt:lpstr>
      <vt:lpstr>If You Take Responsibility For Yourself, You Will Develop A Hunger To Accomplish Your Dreams : Important Facts To Know – Key Factors</vt:lpstr>
      <vt:lpstr>If Plan “A” Didn’t Work The Alphabet Has 25 More Letters : How To Manage Failure?</vt:lpstr>
      <vt:lpstr>Wear Your Failure As A Badge Of Honour : How To Overcome Fear Of Failure?</vt:lpstr>
      <vt:lpstr> Never Stop Learning, Because Life Never Stop Teaching : Learner Is The Way to Become Good Earner   </vt:lpstr>
      <vt:lpstr>The Roots Of Education Are Bitter But Fruits Are Sweet : How To Become Genius?  </vt:lpstr>
      <vt:lpstr>To Be Angry Is To Punish Yourself For Other’s Mistake : How To Control Anger? </vt:lpstr>
      <vt:lpstr>When You Stop Expecting People To Be Perfect, You Like Them For Who They Are. Know How To Manage Expectation And Insult? </vt:lpstr>
      <vt:lpstr>Go Where You Are Celebrated Not Where You’re Tolerated : How To Do That?  </vt:lpstr>
      <vt:lpstr>Control Your Emotions or Your Emotions Will Control You : Quotient Management – Very Important To Know</vt:lpstr>
      <vt:lpstr>Leave Your Ego, Otherwise Everyone Would Leave You : How To Control Ego And Manage Self Esteem? </vt:lpstr>
      <vt:lpstr>Good To Forgive, Best To Forget : How To Control Ego? </vt:lpstr>
      <vt:lpstr>The True Measure Of Character Is What You Do When Nobody Is Watching : Honesty Is Wisdom</vt:lpstr>
      <vt:lpstr>Respect Those Who Deserve It Not Those Who Demand It : Know How To Earn Respect?</vt:lpstr>
      <vt:lpstr>No One Is Going To Save You, This Is 100% Your Responsibility : How To Become Cool And Smart Personality?</vt:lpstr>
      <vt:lpstr>Creativity Is A Wild Mind And Disciplined Eyes : Be Creative And Overcome Fear But How?</vt:lpstr>
      <vt:lpstr>Fear Kills More Dreams Than Failure Ever Will : Important Tips To Overcome Fear</vt:lpstr>
      <vt:lpstr>The True Entrepreneur Is Doer, Not A Dreamer : How To Become A Good Entrepreneur?  </vt:lpstr>
      <vt:lpstr>If You Don’t Build Your Dreams Someone Else Will Hire You To Fulfill Their Dreams : Private Job/ Government Job/ Entrepreneurship – Let’s Make A Choice  </vt:lpstr>
      <vt:lpstr>We Can’t Teach Everything To Anybody, We Can Make Them Think : Develop And Improve Critical Thinking </vt:lpstr>
      <vt:lpstr>The Right Decision Is The Wrong Decision If It’s Made Too Late : Develop Strong And Rapid Decision Making</vt:lpstr>
      <vt:lpstr>Today I Will Do What Others Won’t So Tomorrow I Can Do What Others Can’t : Take Initiative But How? </vt:lpstr>
      <vt:lpstr>An Expert In Anything Was Once A Beginner : Tips Of New Era </vt:lpstr>
      <vt:lpstr>You Don’t Get The Same Moment Twice In Life : How To Become A Celebrity? </vt:lpstr>
      <vt:lpstr>Success Occurs When Opportunity Meets Preparation : How To Conduct Successful Meetings &amp; Data Security?</vt:lpstr>
      <vt:lpstr>Sales Is Not About Selling Anymore, It’s About Building Trust And Educating : Life Is Nothing But Sales And Marketing</vt:lpstr>
      <vt:lpstr>If You Don’t Take Care Of Your Customers, Competitor Will : Different People Approach Differently  </vt:lpstr>
      <vt:lpstr>Be The Type Of The Person You Want To Meet : Life Is Nothing But Sales And Marketing – Let’s Know About Extraordinary Selling And Marketing Skills</vt:lpstr>
      <vt:lpstr>My Life Is Constantly Under Construction. There Is Always Something To Improve :  Improve Yourself As Per The Need Of 21st Century   </vt:lpstr>
      <vt:lpstr>If You Don’t Have Competitive Advantage Don’t Compete : Let’s Know - Success Mantra In Such A Competitive Environment</vt:lpstr>
      <vt:lpstr>Excellence Is Not A Skill, It’s An Attitude : Talent/ Attitude/ Skill/ Score Education/ Experience – What Is More Important? </vt:lpstr>
      <vt:lpstr>To Be The Best, You Must Be Able To Handle The Worst : How To Develop Positive Attitude?</vt:lpstr>
      <vt:lpstr>Live With No Regrets, Love Without Limits : Live Your Life, Don’t Have Regrets When Dying</vt:lpstr>
      <vt:lpstr>Nobody Can Make You Feel Inferior Without Your Consent : Gain Confidence Away From Overconfidence – Stay Motivated </vt:lpstr>
      <vt:lpstr>If You Really Want To Do Something, You Will Find A Way. If You Don’t You Will Find An Excuse : Power Of Inspiration &amp; Motivation, Stop Giving Excuses – How To Keep Yourself Motivated?</vt:lpstr>
      <vt:lpstr>Life Is An Adventure, It’s Not A Package Tour : Best Success and Life Skill Mantra</vt:lpstr>
      <vt:lpstr>Our History Isn’t Our Destiny : Write Your Own Destiny </vt:lpstr>
      <vt:lpstr>If We Can Manage Time, We Can Manage Anything Else : Time Management Is Life Management</vt:lpstr>
      <vt:lpstr>Time Isn’t The Main Things, It’s The Only Things : Time Management </vt:lpstr>
      <vt:lpstr>Most People Don’t Listen With The Intent To Understand; They Listen With The Intent To Reply : Conflict Management </vt:lpstr>
      <vt:lpstr>Expect More From Yourself And Less From Others : Love Is Key, It Opens Many Locks  </vt:lpstr>
      <vt:lpstr>It Takes Both Side To Build A Bridge : Managing &amp; Building Relationship</vt:lpstr>
      <vt:lpstr> When You Have A Strong Purpose, Then Hard Work Isn’t An Option, It’s Necessity : Life Is Art, Science And Commerce Of Living </vt:lpstr>
      <vt:lpstr>You Are Given This Life Because You Are Strong Enough To Live It : How To Become Ethically Rich And Mentally Tough? </vt:lpstr>
      <vt:lpstr>The Greatest Weapon Against Stress Is Our Ability To Choose One Thought Over Another : How To Live Stress Free Life?</vt:lpstr>
      <vt:lpstr>Recovery Is Not For People Who Need It, It’s For People Who Want It : Quit Addictions and Unhealthy Food </vt:lpstr>
      <vt:lpstr>The Purpose Of Our Lives Is To Be Happy : How to Live Happy? </vt:lpstr>
      <vt:lpstr>If You Are Born Poor, It’s Not Your Mistake But If You Die Poor That’s Your Mistake : Achieve What You Want</vt:lpstr>
      <vt:lpstr>I Can’t But We Can : How To Build A Strong And Champion Team?</vt:lpstr>
      <vt:lpstr>Coming Together Is A Beginning, Staying Together Is Process, Working Together Is Progress : Formation Of Unbeatable Team</vt:lpstr>
      <vt:lpstr> Be So Good They Can’t Ignore You : Prepare for Interview, Tips and Techniques Ensure Success. </vt:lpstr>
      <vt:lpstr>Stop Believing In Luck, Start Believing In Yourself : Know Hidden Facts About Interview Preparation </vt:lpstr>
      <vt:lpstr> Leaders Don’t Create Followers, They Create More Leaders : Complete Guide to Become a Remarkable Leader </vt:lpstr>
      <vt:lpstr>Leadership Is The Capacity To Translate Vision Into Reality : How To Become Incredible Leader?   </vt:lpstr>
      <vt:lpstr>The Hands That Help Are Holier Than The Lips That Pray : Be Handsome</vt:lpstr>
      <vt:lpstr>I Will Win Not Immediately But Definitely : Write Your Own Destiny </vt:lpstr>
      <vt:lpstr>Just Text And Images Cannot Define Us  We Are Beyond Your Imagination</vt:lpstr>
      <vt:lpstr> Praise Makes You Feel Good, Feedback Makes You Better  We Welcome Your Feedback And Suggestion</vt:lpstr>
      <vt:lpstr>Contact Us 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2018-12-14T08:43:28Z</dcterms:created>
  <dcterms:modified xsi:type="dcterms:W3CDTF">2018-12-14T09:05:32Z</dcterms:modified>
</cp:coreProperties>
</file>